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4" r:id="rId5"/>
    <p:sldId id="270" r:id="rId6"/>
    <p:sldId id="282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3" r:id="rId17"/>
    <p:sldId id="28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FA4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7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- Wireless 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0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6788" y="3252787"/>
            <a:ext cx="6857999" cy="35242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971" y="6572674"/>
            <a:ext cx="2861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UF Division of Student Affairs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20401" y="657267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UFdoesIT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4359" y="6643184"/>
            <a:ext cx="179919" cy="179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66" y="6643182"/>
            <a:ext cx="191302" cy="179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86" y="6643181"/>
            <a:ext cx="221305" cy="17992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070092" y="6572674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38824" y="6603451"/>
            <a:ext cx="1851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https://IT.UFSA.UFL.EDU</a:t>
            </a:r>
            <a:endParaRPr lang="en-US" sz="12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7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cap="small" baseline="0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3264"/>
            <a:ext cx="12192000" cy="334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cap="small" baseline="0" dirty="0" smtClean="0"/>
              <a:t>UF Division of Student Affairs IT</a:t>
            </a:r>
            <a:endParaRPr lang="en-US" sz="1200" b="1" cap="small" baseline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0" y="6550348"/>
            <a:ext cx="328165" cy="26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6" y="6545992"/>
            <a:ext cx="287144" cy="287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292655" y="6540742"/>
            <a:ext cx="107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 smtClean="0">
                <a:solidFill>
                  <a:schemeClr val="bg1"/>
                </a:solidFill>
                <a:latin typeface="Franklin Gothic Demi" pitchFamily="34" charset="0"/>
              </a:rPr>
              <a:t>@</a:t>
            </a:r>
            <a:r>
              <a:rPr lang="en-US" sz="1400" cap="small" dirty="0" err="1" smtClean="0">
                <a:solidFill>
                  <a:schemeClr val="bg1"/>
                </a:solidFill>
                <a:latin typeface="Franklin Gothic Demi" pitchFamily="34" charset="0"/>
              </a:rPr>
              <a:t>ufdhnet</a:t>
            </a:r>
            <a:endParaRPr lang="en-US" sz="1400" cap="small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60" y="6534148"/>
            <a:ext cx="319626" cy="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ppDev Luc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"/>
            <a:ext cx="12192000" cy="5283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SA D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5283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7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ocky and Ra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5283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8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etwork Clo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5283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9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T Assistanc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4737" cy="52800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5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-ITCommunicationsSnap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4737" cy="5280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6420187"/>
            <a:ext cx="2487827" cy="33257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286331"/>
            <a:ext cx="12192000" cy="6882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 algn="ctr">
              <a:defRPr sz="5000" b="1" cap="small" baseline="0">
                <a:solidFill>
                  <a:srgbClr val="0021A5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822927" y="6420187"/>
            <a:ext cx="25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OneIT</a:t>
            </a:r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for the 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GatorGood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4267" y="6490697"/>
            <a:ext cx="179919" cy="179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" y="6490695"/>
            <a:ext cx="191302" cy="1799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4" y="6490694"/>
            <a:ext cx="221305" cy="17992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0" y="6420187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04604" y="6018344"/>
            <a:ext cx="7982793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small" baseline="0">
                <a:solidFill>
                  <a:srgbClr val="FA4616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2500" cap="small" baseline="0" dirty="0" smtClean="0">
                <a:latin typeface="Myriad Pro" panose="020B0503030403020204" pitchFamily="34" charset="0"/>
              </a:rPr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0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30390"/>
            <a:ext cx="11846379" cy="61458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767444"/>
            <a:ext cx="11846379" cy="5805542"/>
          </a:xfrm>
          <a:prstGeom prst="rect">
            <a:avLst/>
          </a:prstGeom>
        </p:spPr>
        <p:txBody>
          <a:bodyPr/>
          <a:lstStyle>
            <a:lvl1pPr>
              <a:defRPr cap="small" baseline="0">
                <a:latin typeface="Myriad Pro" panose="020B0503030403020204" pitchFamily="34" charset="0"/>
              </a:defRPr>
            </a:lvl1pPr>
            <a:lvl2pPr>
              <a:defRPr cap="small" baseline="0">
                <a:latin typeface="Myriad Pro" panose="020B0503030403020204" pitchFamily="34" charset="0"/>
              </a:defRPr>
            </a:lvl2pPr>
            <a:lvl3pPr>
              <a:defRPr cap="small" baseline="0">
                <a:latin typeface="Myriad Pro" panose="020B0503030403020204" pitchFamily="34" charset="0"/>
              </a:defRPr>
            </a:lvl3pPr>
            <a:lvl4pPr>
              <a:defRPr cap="small" baseline="0">
                <a:latin typeface="Myriad Pro" panose="020B0503030403020204" pitchFamily="34" charset="0"/>
              </a:defRPr>
            </a:lvl4pPr>
            <a:lvl5pPr>
              <a:defRPr cap="small"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6788" y="3252787"/>
            <a:ext cx="6857999" cy="35242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971" y="6572674"/>
            <a:ext cx="3073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UF Division of Student Affairs IT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4641" y="6643184"/>
            <a:ext cx="179919" cy="179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48" y="6643182"/>
            <a:ext cx="191302" cy="17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68" y="6643181"/>
            <a:ext cx="221305" cy="1799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150374" y="6572674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1745" y="6603451"/>
            <a:ext cx="1348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IT.UFSA.UFL.EDU</a:t>
            </a:r>
            <a:endParaRPr lang="en-US" sz="12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71" y="783772"/>
            <a:ext cx="5921829" cy="5666014"/>
          </a:xfrm>
          <a:prstGeom prst="rect">
            <a:avLst/>
          </a:prstGeom>
        </p:spPr>
        <p:txBody>
          <a:bodyPr/>
          <a:lstStyle>
            <a:lvl1pPr>
              <a:defRPr cap="small" baseline="0"/>
            </a:lvl1pPr>
            <a:lvl2pPr>
              <a:defRPr cap="small" baseline="0"/>
            </a:lvl2pPr>
            <a:lvl3pPr>
              <a:defRPr cap="small" baseline="0"/>
            </a:lvl3pPr>
            <a:lvl4pPr>
              <a:defRPr cap="small" baseline="0"/>
            </a:lvl4pPr>
            <a:lvl5pPr>
              <a:defRPr cap="sm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783772"/>
            <a:ext cx="5910943" cy="5666013"/>
          </a:xfrm>
          <a:prstGeom prst="rect">
            <a:avLst/>
          </a:prstGeom>
        </p:spPr>
        <p:txBody>
          <a:bodyPr/>
          <a:lstStyle>
            <a:lvl1pPr>
              <a:defRPr cap="small" baseline="0"/>
            </a:lvl1pPr>
            <a:lvl2pPr>
              <a:defRPr cap="small" baseline="0"/>
            </a:lvl2pPr>
            <a:lvl3pPr>
              <a:defRPr cap="small" baseline="0"/>
            </a:lvl3pPr>
            <a:lvl4pPr>
              <a:defRPr cap="small" baseline="0"/>
            </a:lvl4pPr>
            <a:lvl5pPr>
              <a:defRPr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971" y="30391"/>
            <a:ext cx="11985172" cy="606424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6788" y="3252787"/>
            <a:ext cx="6857999" cy="3524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971" y="6572674"/>
            <a:ext cx="2861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UF Division of Student Affairs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820401" y="657267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#</a:t>
            </a:r>
            <a:r>
              <a:rPr lang="en-US" sz="1600" b="1" cap="small" baseline="0" dirty="0" err="1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UFdoesIT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4359" y="6643184"/>
            <a:ext cx="179919" cy="1799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66" y="6643182"/>
            <a:ext cx="191302" cy="179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86" y="6643181"/>
            <a:ext cx="221305" cy="17992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70092" y="6572674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@UFDHNet</a:t>
            </a:r>
            <a:endParaRPr lang="en-US" sz="16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038824" y="6603451"/>
            <a:ext cx="1851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small" baseline="0" dirty="0" smtClean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https://IT.UFSA.UFL.EDU</a:t>
            </a:r>
            <a:endParaRPr lang="en-US" sz="1200" b="1" cap="small" baseline="0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9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5" r:id="rId4"/>
    <p:sldLayoutId id="2147483666" r:id="rId5"/>
    <p:sldLayoutId id="2147483663" r:id="rId6"/>
    <p:sldLayoutId id="2147483668" r:id="rId7"/>
    <p:sldLayoutId id="2147483650" r:id="rId8"/>
    <p:sldLayoutId id="2147483652" r:id="rId9"/>
    <p:sldLayoutId id="214748365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apien.com/software/powershell_studio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fsa.ufl.edu/" TargetMode="External"/><Relationship Id="rId2" Type="http://schemas.openxmlformats.org/officeDocument/2006/relationships/hyperlink" Target="mailto:mattp@ufsa.ufl.ed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ufsa.ufl.edu/documents/ufsait-newemployee-itservicesmanual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Day One </a:t>
            </a:r>
            <a:r>
              <a:rPr lang="en-US" dirty="0" smtClean="0">
                <a:solidFill>
                  <a:srgbClr val="0070C0"/>
                </a:solidFill>
              </a:rPr>
              <a:t>at </a:t>
            </a:r>
            <a:r>
              <a:rPr lang="en-US" dirty="0" smtClean="0">
                <a:solidFill>
                  <a:srgbClr val="0070C0"/>
                </a:solidFill>
              </a:rPr>
              <a:t>Student Affairs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Presented by Matt Pendleton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“Day One” is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is </a:t>
            </a:r>
            <a:r>
              <a:rPr lang="en-US" b="1" dirty="0"/>
              <a:t>imaged &amp; encrypted </a:t>
            </a:r>
            <a:r>
              <a:rPr lang="en-US" dirty="0" smtClean="0"/>
              <a:t>with a </a:t>
            </a:r>
            <a:r>
              <a:rPr lang="en-US" dirty="0"/>
              <a:t>clean OS install for each new employee</a:t>
            </a:r>
          </a:p>
          <a:p>
            <a:pPr lvl="1"/>
            <a:r>
              <a:rPr lang="en-US" dirty="0"/>
              <a:t>Setup on location a business day before employee start </a:t>
            </a:r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Reduces common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All computers (desktop/Laptop) are encrypted in Student Affairs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Use PowerShell </a:t>
            </a:r>
            <a:r>
              <a:rPr lang="en-US" dirty="0"/>
              <a:t>to more accurately map network drives and printers using security groups</a:t>
            </a:r>
          </a:p>
          <a:p>
            <a:pPr lvl="1"/>
            <a:r>
              <a:rPr lang="en-US" dirty="0" smtClean="0"/>
              <a:t>One Excel file controls drive and printer mapping for each department</a:t>
            </a:r>
          </a:p>
          <a:p>
            <a:endParaRPr lang="en-US" dirty="0" smtClean="0"/>
          </a:p>
          <a:p>
            <a:r>
              <a:rPr lang="en-US" b="1" dirty="0" smtClean="0"/>
              <a:t>File </a:t>
            </a:r>
            <a:r>
              <a:rPr lang="en-US" b="1" dirty="0"/>
              <a:t>Enumeration</a:t>
            </a:r>
            <a:r>
              <a:rPr lang="en-US" dirty="0"/>
              <a:t> makes assigning shares </a:t>
            </a:r>
            <a:r>
              <a:rPr lang="en-US" dirty="0" smtClean="0"/>
              <a:t>easier</a:t>
            </a:r>
          </a:p>
          <a:p>
            <a:pPr lvl="1"/>
            <a:r>
              <a:rPr lang="en-US" dirty="0" smtClean="0"/>
              <a:t>Users only see the folders for which they have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3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Assistance on “Day One”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Assistance on “Day One”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 Assistance contact information </a:t>
            </a:r>
            <a:r>
              <a:rPr lang="en-US" dirty="0"/>
              <a:t>is on all login screens for easy </a:t>
            </a:r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Image is set via Group Policy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b="1" dirty="0" smtClean="0"/>
              <a:t>Key </a:t>
            </a:r>
            <a:r>
              <a:rPr lang="en-US" b="1" dirty="0" smtClean="0"/>
              <a:t>Stakeholders/Positions </a:t>
            </a:r>
            <a:r>
              <a:rPr lang="en-US" dirty="0" smtClean="0"/>
              <a:t>we will </a:t>
            </a:r>
            <a:r>
              <a:rPr lang="en-US" dirty="0" smtClean="0"/>
              <a:t>normally </a:t>
            </a:r>
            <a:r>
              <a:rPr lang="en-US" dirty="0"/>
              <a:t>have an IT Assistance </a:t>
            </a:r>
            <a:r>
              <a:rPr lang="en-US" dirty="0" smtClean="0"/>
              <a:t>staff person</a:t>
            </a:r>
            <a:r>
              <a:rPr lang="en-US" dirty="0" smtClean="0"/>
              <a:t> on-site </a:t>
            </a:r>
            <a:r>
              <a:rPr lang="en-US" dirty="0"/>
              <a:t>for help</a:t>
            </a:r>
          </a:p>
          <a:p>
            <a:pPr lvl="1"/>
            <a:r>
              <a:rPr lang="en-US" dirty="0"/>
              <a:t>Departments request this service</a:t>
            </a:r>
          </a:p>
          <a:p>
            <a:endParaRPr lang="en-US" dirty="0"/>
          </a:p>
          <a:p>
            <a:r>
              <a:rPr lang="en-US" dirty="0" smtClean="0"/>
              <a:t>Additional </a:t>
            </a:r>
            <a:r>
              <a:rPr lang="en-US" b="1" dirty="0"/>
              <a:t>Employee Training </a:t>
            </a:r>
            <a:r>
              <a:rPr lang="en-US" dirty="0"/>
              <a:t>available upon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Housing </a:t>
            </a:r>
            <a:r>
              <a:rPr lang="en-US" dirty="0" smtClean="0"/>
              <a:t>Learning &amp; Development staff plus IT Staff provide training for most </a:t>
            </a:r>
            <a:r>
              <a:rPr lang="en-US" dirty="0" smtClean="0"/>
              <a:t>services</a:t>
            </a:r>
          </a:p>
          <a:p>
            <a:endParaRPr lang="en-US" dirty="0"/>
          </a:p>
          <a:p>
            <a:r>
              <a:rPr lang="en-US" b="1" dirty="0"/>
              <a:t>Constant Improvement</a:t>
            </a:r>
          </a:p>
          <a:p>
            <a:pPr lvl="1"/>
            <a:r>
              <a:rPr lang="en-US" dirty="0"/>
              <a:t>We work with each department </a:t>
            </a:r>
            <a:r>
              <a:rPr lang="en-US" b="1" dirty="0"/>
              <a:t>almost immediately</a:t>
            </a:r>
            <a:r>
              <a:rPr lang="en-US" dirty="0"/>
              <a:t> whenever there is an </a:t>
            </a:r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Helps prevent issue from reoccurring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18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Assistance on “Day One”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2" y="767444"/>
            <a:ext cx="7447574" cy="5805542"/>
          </a:xfrm>
        </p:spPr>
        <p:txBody>
          <a:bodyPr/>
          <a:lstStyle/>
          <a:p>
            <a:r>
              <a:rPr lang="en-US" b="1" dirty="0"/>
              <a:t>IT Assistance application </a:t>
            </a:r>
            <a:r>
              <a:rPr lang="en-US" dirty="0"/>
              <a:t>on all desktops</a:t>
            </a:r>
          </a:p>
          <a:p>
            <a:pPr lvl="1"/>
            <a:r>
              <a:rPr lang="en-US" dirty="0"/>
              <a:t>Grabs required support technical </a:t>
            </a:r>
            <a:r>
              <a:rPr lang="en-US" dirty="0" smtClean="0"/>
              <a:t>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employee to submit </a:t>
            </a:r>
            <a:r>
              <a:rPr lang="en-US" dirty="0" smtClean="0"/>
              <a:t>either a </a:t>
            </a:r>
            <a:r>
              <a:rPr lang="en-US" dirty="0"/>
              <a:t>Request or Incident </a:t>
            </a:r>
            <a:r>
              <a:rPr lang="en-US" dirty="0" smtClean="0"/>
              <a:t>all in </a:t>
            </a:r>
            <a:r>
              <a:rPr lang="en-US" b="1" dirty="0"/>
              <a:t>one step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PowerShell </a:t>
            </a:r>
            <a:r>
              <a:rPr lang="en-US" dirty="0"/>
              <a:t>GUI </a:t>
            </a:r>
            <a:r>
              <a:rPr lang="en-US" dirty="0" smtClean="0"/>
              <a:t>app</a:t>
            </a:r>
          </a:p>
          <a:p>
            <a:pPr lvl="2"/>
            <a:r>
              <a:rPr lang="en-US" dirty="0" smtClean="0"/>
              <a:t>Built </a:t>
            </a:r>
            <a:r>
              <a:rPr lang="en-US" dirty="0"/>
              <a:t>using </a:t>
            </a:r>
            <a:r>
              <a:rPr lang="en-US" dirty="0">
                <a:hlinkClick r:id="rId2"/>
              </a:rPr>
              <a:t>PowerShell Studio </a:t>
            </a:r>
            <a:r>
              <a:rPr lang="en-US" dirty="0" smtClean="0">
                <a:hlinkClick r:id="rId2"/>
              </a:rPr>
              <a:t>2016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18" y="633332"/>
            <a:ext cx="4075059" cy="58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8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Issues with “Day One”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with “Day One”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 being notified </a:t>
            </a:r>
            <a:r>
              <a:rPr lang="en-US" b="1" dirty="0" smtClean="0"/>
              <a:t>of employee’s </a:t>
            </a:r>
            <a:r>
              <a:rPr lang="en-US" b="1" dirty="0"/>
              <a:t>start date</a:t>
            </a:r>
          </a:p>
          <a:p>
            <a:pPr lvl="1"/>
            <a:r>
              <a:rPr lang="en-US" dirty="0"/>
              <a:t>Employees also sometimes start earlier</a:t>
            </a:r>
          </a:p>
          <a:p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 smtClean="0"/>
              <a:t>does not have right </a:t>
            </a:r>
            <a:r>
              <a:rPr lang="en-US" b="1" dirty="0" smtClean="0"/>
              <a:t>software installed</a:t>
            </a:r>
          </a:p>
          <a:p>
            <a:pPr lvl="1"/>
            <a:r>
              <a:rPr lang="en-US" dirty="0" smtClean="0"/>
              <a:t>We may not get notification from supervisor in time</a:t>
            </a:r>
          </a:p>
          <a:p>
            <a:endParaRPr lang="en-US" dirty="0"/>
          </a:p>
          <a:p>
            <a:r>
              <a:rPr lang="en-US" dirty="0" smtClean="0"/>
              <a:t>Full </a:t>
            </a:r>
            <a:r>
              <a:rPr lang="en-US" b="1" dirty="0"/>
              <a:t>access requirements are not </a:t>
            </a:r>
            <a:r>
              <a:rPr lang="en-US" b="1" dirty="0" smtClean="0"/>
              <a:t>listed </a:t>
            </a:r>
            <a:r>
              <a:rPr lang="en-US" dirty="0" smtClean="0"/>
              <a:t>or submitted </a:t>
            </a:r>
            <a:r>
              <a:rPr lang="en-US" dirty="0"/>
              <a:t>by </a:t>
            </a:r>
            <a:r>
              <a:rPr lang="en-US" dirty="0" smtClean="0"/>
              <a:t>supervisor on time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Supervisors </a:t>
            </a:r>
            <a:r>
              <a:rPr lang="en-US" b="1" dirty="0"/>
              <a:t>are not present </a:t>
            </a:r>
            <a:r>
              <a:rPr lang="en-US" dirty="0"/>
              <a:t>on employee first day</a:t>
            </a:r>
          </a:p>
          <a:p>
            <a:pPr lvl="1"/>
            <a:r>
              <a:rPr lang="en-US" dirty="0" smtClean="0"/>
              <a:t>New Employees </a:t>
            </a:r>
            <a:r>
              <a:rPr lang="en-US" dirty="0"/>
              <a:t>may not check their </a:t>
            </a:r>
            <a:r>
              <a:rPr lang="en-US" dirty="0" smtClean="0"/>
              <a:t>email in ti</a:t>
            </a:r>
            <a:r>
              <a:rPr lang="en-US" dirty="0" smtClean="0"/>
              <a:t>me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6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You Do Now?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now?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up a </a:t>
            </a:r>
            <a:r>
              <a:rPr lang="en-US" b="1" dirty="0" smtClean="0"/>
              <a:t>conversation</a:t>
            </a:r>
            <a:r>
              <a:rPr lang="en-US" dirty="0" smtClean="0"/>
              <a:t> with your hiring authorities</a:t>
            </a:r>
          </a:p>
          <a:p>
            <a:pPr lvl="1"/>
            <a:r>
              <a:rPr lang="en-US" dirty="0" smtClean="0"/>
              <a:t>How can IT be part of that process?</a:t>
            </a:r>
          </a:p>
          <a:p>
            <a:r>
              <a:rPr lang="en-US" dirty="0" smtClean="0"/>
              <a:t>Establish </a:t>
            </a:r>
            <a:r>
              <a:rPr lang="en-US" b="1" dirty="0" smtClean="0"/>
              <a:t>Service Levels </a:t>
            </a:r>
            <a:r>
              <a:rPr lang="en-US" dirty="0" smtClean="0"/>
              <a:t>(or start an SLA) with your customers</a:t>
            </a:r>
          </a:p>
          <a:p>
            <a:pPr lvl="1"/>
            <a:r>
              <a:rPr lang="en-US" dirty="0" smtClean="0"/>
              <a:t>Requires meetings with your customers</a:t>
            </a:r>
          </a:p>
          <a:p>
            <a:pPr lvl="1"/>
            <a:r>
              <a:rPr lang="en-US" dirty="0" smtClean="0"/>
              <a:t>What level of service can you consistently offer?</a:t>
            </a:r>
          </a:p>
          <a:p>
            <a:r>
              <a:rPr lang="en-US" dirty="0" smtClean="0"/>
              <a:t>Create a </a:t>
            </a:r>
            <a:r>
              <a:rPr lang="en-US" b="1" dirty="0" smtClean="0"/>
              <a:t>User Manual/Training Guide </a:t>
            </a:r>
            <a:r>
              <a:rPr lang="en-US" dirty="0" smtClean="0"/>
              <a:t>for your customers</a:t>
            </a:r>
          </a:p>
          <a:p>
            <a:pPr lvl="1"/>
            <a:r>
              <a:rPr lang="en-US" dirty="0" smtClean="0"/>
              <a:t>What are commons questions?</a:t>
            </a:r>
          </a:p>
          <a:p>
            <a:pPr lvl="1"/>
            <a:r>
              <a:rPr lang="en-US" dirty="0" smtClean="0"/>
              <a:t>How do your customers contact your for help?</a:t>
            </a:r>
          </a:p>
          <a:p>
            <a:r>
              <a:rPr lang="en-US" dirty="0" smtClean="0"/>
              <a:t>What IT Services do your customers </a:t>
            </a:r>
            <a:r>
              <a:rPr lang="en-US" b="1" dirty="0" smtClean="0"/>
              <a:t>need</a:t>
            </a:r>
            <a:r>
              <a:rPr lang="en-US" dirty="0" smtClean="0"/>
              <a:t> to do their job?</a:t>
            </a:r>
          </a:p>
          <a:p>
            <a:pPr lvl="1"/>
            <a:r>
              <a:rPr lang="en-US" dirty="0" smtClean="0"/>
              <a:t>Promote those services</a:t>
            </a:r>
          </a:p>
          <a:p>
            <a:pPr lvl="1"/>
            <a:r>
              <a:rPr lang="en-US" dirty="0" smtClean="0"/>
              <a:t>Don’t Know? Ask them</a:t>
            </a:r>
          </a:p>
          <a:p>
            <a:r>
              <a:rPr lang="en-US" dirty="0" smtClean="0"/>
              <a:t>How </a:t>
            </a:r>
            <a:r>
              <a:rPr lang="en-US" b="1" dirty="0" smtClean="0"/>
              <a:t>easy</a:t>
            </a:r>
            <a:r>
              <a:rPr lang="en-US" dirty="0" smtClean="0"/>
              <a:t> is it for your customers to request IT Services?</a:t>
            </a:r>
          </a:p>
          <a:p>
            <a:pPr lvl="1"/>
            <a:r>
              <a:rPr lang="en-US" dirty="0" smtClean="0"/>
              <a:t>Can changes be made to improve that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4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Information, Please Contact </a:t>
            </a:r>
            <a:r>
              <a:rPr lang="en-US" dirty="0" smtClean="0"/>
              <a:t>Us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Matt Pendleton</a:t>
            </a:r>
          </a:p>
          <a:p>
            <a:pPr lvl="1"/>
            <a:r>
              <a:rPr lang="en-US" dirty="0">
                <a:hlinkClick r:id="rId2"/>
              </a:rPr>
              <a:t>mattp@ufsa.ufl.edu</a:t>
            </a:r>
            <a:endParaRPr lang="en-US" dirty="0"/>
          </a:p>
          <a:p>
            <a:pPr lvl="1"/>
            <a:r>
              <a:rPr lang="en-US" dirty="0" smtClean="0"/>
              <a:t>(352) 392-2171 </a:t>
            </a:r>
            <a:r>
              <a:rPr lang="en-US" dirty="0" smtClean="0"/>
              <a:t>x10107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Learn more about Student Affairs IT</a:t>
            </a:r>
          </a:p>
          <a:p>
            <a:pPr lvl="1"/>
            <a:r>
              <a:rPr lang="en-US" dirty="0" smtClean="0">
                <a:hlinkClick r:id="rId3"/>
              </a:rPr>
              <a:t>https://IT.UFSA.UFL.EDU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2364"/>
          <a:stretch/>
        </p:blipFill>
        <p:spPr>
          <a:xfrm>
            <a:off x="7140448" y="946912"/>
            <a:ext cx="3905504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Student Affairs?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971" y="767444"/>
            <a:ext cx="6008915" cy="5805542"/>
          </a:xfrm>
        </p:spPr>
        <p:txBody>
          <a:bodyPr/>
          <a:lstStyle/>
          <a:p>
            <a:r>
              <a:rPr lang="en-US" dirty="0"/>
              <a:t>Career Resource Center</a:t>
            </a:r>
          </a:p>
          <a:p>
            <a:r>
              <a:rPr lang="en-US" dirty="0"/>
              <a:t>Center for Leadership &amp; Service</a:t>
            </a:r>
          </a:p>
          <a:p>
            <a:r>
              <a:rPr lang="en-US" dirty="0"/>
              <a:t>Counseling &amp; Wellness Center</a:t>
            </a:r>
          </a:p>
          <a:p>
            <a:r>
              <a:rPr lang="en-US" dirty="0"/>
              <a:t>Dean of Students Office</a:t>
            </a:r>
          </a:p>
          <a:p>
            <a:r>
              <a:rPr lang="en-US" dirty="0"/>
              <a:t>Machen Florida Opportunity Scholars</a:t>
            </a:r>
          </a:p>
          <a:p>
            <a:r>
              <a:rPr lang="en-US" dirty="0" err="1"/>
              <a:t>Gatorwell</a:t>
            </a:r>
            <a:r>
              <a:rPr lang="en-US" dirty="0"/>
              <a:t> Health Promotion </a:t>
            </a:r>
            <a:r>
              <a:rPr lang="en-US" dirty="0" smtClean="0"/>
              <a:t>Services</a:t>
            </a:r>
          </a:p>
          <a:p>
            <a:r>
              <a:rPr lang="en-US" dirty="0"/>
              <a:t>Housing &amp; Residence </a:t>
            </a:r>
            <a:r>
              <a:rPr lang="en-US" dirty="0" smtClean="0"/>
              <a:t>Education</a:t>
            </a:r>
          </a:p>
          <a:p>
            <a:r>
              <a:rPr lang="en-US" dirty="0"/>
              <a:t>J. Wayne Reitz Union</a:t>
            </a:r>
          </a:p>
          <a:p>
            <a:r>
              <a:rPr lang="en-US" dirty="0"/>
              <a:t>Multicultural &amp; Diversity Affairs</a:t>
            </a:r>
          </a:p>
          <a:p>
            <a:r>
              <a:rPr lang="en-US" dirty="0"/>
              <a:t>Off Campus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83085" y="767444"/>
            <a:ext cx="6008915" cy="5805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cap="small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cap="small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cap="small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cap="small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cap="small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Recreational Sports</a:t>
            </a:r>
          </a:p>
          <a:p>
            <a:r>
              <a:rPr lang="en-US" dirty="0" smtClean="0"/>
              <a:t>Student Activities &amp; Involvement</a:t>
            </a:r>
          </a:p>
          <a:p>
            <a:r>
              <a:rPr lang="en-US" dirty="0" smtClean="0"/>
              <a:t>Student Government</a:t>
            </a:r>
          </a:p>
          <a:p>
            <a:r>
              <a:rPr lang="en-US" dirty="0" smtClean="0"/>
              <a:t>Student Legal Services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r="18375"/>
          <a:stretch/>
        </p:blipFill>
        <p:spPr>
          <a:xfrm>
            <a:off x="7335685" y="3249386"/>
            <a:ext cx="4388229" cy="31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Student Affairs?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32" y="775608"/>
            <a:ext cx="8440927" cy="5805542"/>
          </a:xfrm>
        </p:spPr>
        <p:txBody>
          <a:bodyPr/>
          <a:lstStyle/>
          <a:p>
            <a:r>
              <a:rPr lang="en-US" sz="2500" dirty="0"/>
              <a:t>Career counseling &amp; placement </a:t>
            </a:r>
          </a:p>
          <a:p>
            <a:r>
              <a:rPr lang="en-US" sz="2500" dirty="0"/>
              <a:t>Student </a:t>
            </a:r>
            <a:r>
              <a:rPr lang="en-US" sz="2500" dirty="0" err="1" smtClean="0"/>
              <a:t>Organiziations</a:t>
            </a:r>
            <a:r>
              <a:rPr lang="en-US" sz="2500" dirty="0" smtClean="0"/>
              <a:t> </a:t>
            </a:r>
            <a:r>
              <a:rPr lang="en-US" sz="2500" dirty="0"/>
              <a:t>including </a:t>
            </a:r>
            <a:r>
              <a:rPr lang="en-US" sz="2500" dirty="0" smtClean="0"/>
              <a:t>Sororities </a:t>
            </a:r>
            <a:r>
              <a:rPr lang="en-US" sz="2500" dirty="0"/>
              <a:t>&amp; </a:t>
            </a:r>
            <a:r>
              <a:rPr lang="en-US" sz="2500" dirty="0" smtClean="0"/>
              <a:t>Fraternities</a:t>
            </a:r>
            <a:endParaRPr lang="en-US" sz="2500" dirty="0"/>
          </a:p>
          <a:p>
            <a:r>
              <a:rPr lang="en-US" sz="2500" dirty="0"/>
              <a:t>Orientation for new students </a:t>
            </a:r>
          </a:p>
          <a:p>
            <a:r>
              <a:rPr lang="en-US" sz="2500" dirty="0"/>
              <a:t>Parents and </a:t>
            </a:r>
            <a:r>
              <a:rPr lang="en-US" sz="2500" dirty="0" smtClean="0"/>
              <a:t>Families </a:t>
            </a:r>
            <a:r>
              <a:rPr lang="en-US" sz="2500" dirty="0"/>
              <a:t>of students</a:t>
            </a:r>
          </a:p>
          <a:p>
            <a:r>
              <a:rPr lang="en-US" sz="2500" dirty="0"/>
              <a:t>Student </a:t>
            </a:r>
            <a:r>
              <a:rPr lang="en-US" sz="2500" dirty="0" smtClean="0"/>
              <a:t>Emergencies </a:t>
            </a:r>
            <a:r>
              <a:rPr lang="en-US" sz="2500" dirty="0"/>
              <a:t>and </a:t>
            </a:r>
            <a:r>
              <a:rPr lang="en-US" sz="2500" dirty="0" smtClean="0"/>
              <a:t>Deaths</a:t>
            </a:r>
            <a:endParaRPr lang="en-US" sz="2500" dirty="0"/>
          </a:p>
          <a:p>
            <a:r>
              <a:rPr lang="en-US" sz="2500" dirty="0"/>
              <a:t>Multicultural and Diversity Affairs </a:t>
            </a:r>
          </a:p>
          <a:p>
            <a:r>
              <a:rPr lang="en-US" sz="2500" dirty="0"/>
              <a:t>Counseling and </a:t>
            </a:r>
            <a:r>
              <a:rPr lang="en-US" sz="2500" dirty="0" smtClean="0"/>
              <a:t>Behavioral </a:t>
            </a:r>
            <a:r>
              <a:rPr lang="en-US" sz="2500" dirty="0"/>
              <a:t>issues</a:t>
            </a:r>
          </a:p>
          <a:p>
            <a:r>
              <a:rPr lang="en-US" sz="2500" dirty="0"/>
              <a:t>Student </a:t>
            </a:r>
            <a:r>
              <a:rPr lang="en-US" sz="2500" dirty="0" smtClean="0"/>
              <a:t>conduct,  Healthy </a:t>
            </a:r>
            <a:r>
              <a:rPr lang="en-US" sz="2500" dirty="0"/>
              <a:t>behavior, </a:t>
            </a:r>
            <a:r>
              <a:rPr lang="en-US" sz="2500" dirty="0" smtClean="0"/>
              <a:t>Alcohol </a:t>
            </a:r>
            <a:r>
              <a:rPr lang="en-US" sz="2500" dirty="0"/>
              <a:t>policies</a:t>
            </a:r>
          </a:p>
          <a:p>
            <a:r>
              <a:rPr lang="en-US" sz="2500" dirty="0"/>
              <a:t>Student Government</a:t>
            </a:r>
          </a:p>
          <a:p>
            <a:r>
              <a:rPr lang="en-US" sz="2500" dirty="0"/>
              <a:t>Student </a:t>
            </a:r>
            <a:r>
              <a:rPr lang="en-US" sz="2500" dirty="0" smtClean="0"/>
              <a:t>Leadership/community </a:t>
            </a:r>
            <a:r>
              <a:rPr lang="en-US" sz="2500" dirty="0"/>
              <a:t>service</a:t>
            </a:r>
          </a:p>
          <a:p>
            <a:r>
              <a:rPr lang="en-US" sz="2500" dirty="0" smtClean="0"/>
              <a:t>Housing &amp; Residence Education</a:t>
            </a:r>
            <a:endParaRPr lang="en-US" sz="2500" dirty="0"/>
          </a:p>
          <a:p>
            <a:r>
              <a:rPr lang="en-US" sz="2500" dirty="0"/>
              <a:t>Intramurals, fitness, &amp; sport </a:t>
            </a:r>
            <a:r>
              <a:rPr lang="en-US" sz="2500" dirty="0" smtClean="0"/>
              <a:t>clubs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8" y="1292353"/>
            <a:ext cx="3123789" cy="45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1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“Day One” Initiative?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30390"/>
            <a:ext cx="11846379" cy="737054"/>
          </a:xfrm>
        </p:spPr>
        <p:txBody>
          <a:bodyPr/>
          <a:lstStyle/>
          <a:p>
            <a:r>
              <a:rPr lang="en-US" dirty="0" smtClean="0"/>
              <a:t>What is the “Day One” Initiative?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84" y="767444"/>
            <a:ext cx="11330432" cy="5805542"/>
          </a:xfrm>
        </p:spPr>
        <p:txBody>
          <a:bodyPr/>
          <a:lstStyle/>
          <a:p>
            <a:pPr marL="0" indent="0" algn="ctr">
              <a:buNone/>
            </a:pPr>
            <a:endParaRPr lang="en-US" b="1" i="1" u="sng" dirty="0" smtClean="0"/>
          </a:p>
          <a:p>
            <a:pPr marL="0" indent="0" algn="ctr">
              <a:buNone/>
            </a:pPr>
            <a:r>
              <a:rPr lang="en-US" b="1" i="1" u="sng" dirty="0" smtClean="0"/>
              <a:t>One Simple Goal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000" dirty="0"/>
              <a:t>Reduce frustration with any IT system on an employee’s </a:t>
            </a:r>
            <a:r>
              <a:rPr lang="en-US" sz="5000" b="1" dirty="0"/>
              <a:t>first</a:t>
            </a:r>
            <a:r>
              <a:rPr lang="en-US" sz="5000" dirty="0"/>
              <a:t> </a:t>
            </a:r>
            <a:r>
              <a:rPr lang="en-US" sz="5000" b="1" dirty="0"/>
              <a:t>day</a:t>
            </a:r>
            <a:r>
              <a:rPr lang="en-US" sz="5000" dirty="0"/>
              <a:t> of work at any of our departments for any type of employee (student, staff,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5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“Day One” is Accomplished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“Day One” is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Communication from IT </a:t>
            </a:r>
            <a:r>
              <a:rPr lang="en-US" dirty="0"/>
              <a:t>to all departments on a reoccurring basis</a:t>
            </a:r>
          </a:p>
          <a:p>
            <a:pPr lvl="1"/>
            <a:r>
              <a:rPr lang="en-US" dirty="0"/>
              <a:t>Monthly to Bi-Monthly IT Collaboration Meetings</a:t>
            </a:r>
          </a:p>
          <a:p>
            <a:endParaRPr lang="en-US" dirty="0" smtClean="0"/>
          </a:p>
          <a:p>
            <a:r>
              <a:rPr lang="en-US" b="1" dirty="0" smtClean="0"/>
              <a:t>Established </a:t>
            </a:r>
            <a:r>
              <a:rPr lang="en-US" b="1" dirty="0"/>
              <a:t>SLAs </a:t>
            </a:r>
            <a:r>
              <a:rPr lang="en-US" dirty="0"/>
              <a:t>with each </a:t>
            </a:r>
            <a:r>
              <a:rPr lang="en-US" dirty="0" smtClean="0"/>
              <a:t>department</a:t>
            </a:r>
          </a:p>
          <a:p>
            <a:pPr lvl="1"/>
            <a:r>
              <a:rPr lang="en-US" dirty="0" smtClean="0"/>
              <a:t>Workshops with each department before signing and agreeing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Work </a:t>
            </a:r>
            <a:r>
              <a:rPr lang="en-US" b="1" dirty="0"/>
              <a:t>with </a:t>
            </a:r>
            <a:r>
              <a:rPr lang="en-US" b="1" dirty="0" smtClean="0"/>
              <a:t>HR/Identity Coordinators </a:t>
            </a:r>
            <a:r>
              <a:rPr lang="en-US" b="1" dirty="0"/>
              <a:t>in each department </a:t>
            </a:r>
            <a:r>
              <a:rPr lang="en-US" dirty="0"/>
              <a:t>to alert IT when </a:t>
            </a:r>
            <a:r>
              <a:rPr lang="en-US" dirty="0" smtClean="0"/>
              <a:t>they are ready </a:t>
            </a:r>
            <a:r>
              <a:rPr lang="en-US" dirty="0"/>
              <a:t>to hire</a:t>
            </a:r>
          </a:p>
          <a:p>
            <a:pPr lvl="1"/>
            <a:r>
              <a:rPr lang="en-US" dirty="0"/>
              <a:t>In many cases, we know of new hires weeks in advance of their arrival</a:t>
            </a:r>
          </a:p>
          <a:p>
            <a:pPr lvl="1"/>
            <a:r>
              <a:rPr lang="en-US" dirty="0"/>
              <a:t>Ask for any changes on IT </a:t>
            </a:r>
            <a:r>
              <a:rPr lang="en-US" dirty="0" smtClean="0"/>
              <a:t>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8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“Day One” is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Online Web </a:t>
            </a:r>
            <a:r>
              <a:rPr lang="en-US" b="1" dirty="0"/>
              <a:t>App for IT Service </a:t>
            </a:r>
            <a:r>
              <a:rPr lang="en-US" b="1" dirty="0" smtClean="0"/>
              <a:t>Access Requests</a:t>
            </a:r>
            <a:endParaRPr lang="en-US" b="1" dirty="0"/>
          </a:p>
          <a:p>
            <a:pPr lvl="1"/>
            <a:r>
              <a:rPr lang="en-US" b="1" dirty="0"/>
              <a:t>Interfaces with </a:t>
            </a:r>
            <a:r>
              <a:rPr lang="en-US" b="1" dirty="0" smtClean="0"/>
              <a:t>UFSA Active </a:t>
            </a:r>
            <a:r>
              <a:rPr lang="en-US" b="1" dirty="0"/>
              <a:t>Directory </a:t>
            </a:r>
            <a:r>
              <a:rPr lang="en-US" dirty="0"/>
              <a:t>to pull the exact names of security groups/distribution groups, shared drives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Request </a:t>
            </a:r>
            <a:r>
              <a:rPr lang="en-US" dirty="0"/>
              <a:t>form </a:t>
            </a:r>
            <a:r>
              <a:rPr lang="en-US" b="1" dirty="0"/>
              <a:t>adjusts</a:t>
            </a:r>
            <a:r>
              <a:rPr lang="en-US" dirty="0"/>
              <a:t> based on submitter’s department</a:t>
            </a:r>
          </a:p>
          <a:p>
            <a:pPr lvl="2"/>
            <a:r>
              <a:rPr lang="en-US" dirty="0"/>
              <a:t>Ex: </a:t>
            </a:r>
            <a:r>
              <a:rPr lang="en-US" dirty="0" smtClean="0"/>
              <a:t>Housing </a:t>
            </a:r>
            <a:r>
              <a:rPr lang="en-US" dirty="0"/>
              <a:t>has different questions than </a:t>
            </a:r>
            <a:r>
              <a:rPr lang="en-US" dirty="0" smtClean="0"/>
              <a:t>Multicultural &amp; Diversity Affairs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Users </a:t>
            </a:r>
            <a:r>
              <a:rPr lang="en-US" b="1" dirty="0"/>
              <a:t>enter UFID</a:t>
            </a:r>
            <a:r>
              <a:rPr lang="en-US" dirty="0"/>
              <a:t>, choose a display name, then select access</a:t>
            </a:r>
          </a:p>
          <a:p>
            <a:pPr lvl="2"/>
            <a:r>
              <a:rPr lang="en-US" dirty="0"/>
              <a:t>Has option for bulk submission, saving </a:t>
            </a:r>
            <a:r>
              <a:rPr lang="en-US" dirty="0" smtClean="0"/>
              <a:t>time for users of the same access type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Templates</a:t>
            </a:r>
            <a:r>
              <a:rPr lang="en-US" dirty="0" smtClean="0"/>
              <a:t> </a:t>
            </a:r>
            <a:r>
              <a:rPr lang="en-US" dirty="0"/>
              <a:t>built by job title to save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Prefilled to include common access rights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3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“Day One” is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Employee </a:t>
            </a:r>
            <a:r>
              <a:rPr lang="en-US" b="1" dirty="0"/>
              <a:t>IT Services User </a:t>
            </a:r>
            <a:r>
              <a:rPr lang="en-US" b="1" dirty="0" smtClean="0"/>
              <a:t>Guide</a:t>
            </a:r>
            <a:r>
              <a:rPr lang="en-US" dirty="0" smtClean="0"/>
              <a:t> sent to employee, supervisor, and hiring authority at least 48 hours prior</a:t>
            </a:r>
            <a:endParaRPr lang="en-US" b="1" dirty="0"/>
          </a:p>
          <a:p>
            <a:pPr lvl="1"/>
            <a:r>
              <a:rPr lang="en-US" dirty="0" smtClean="0"/>
              <a:t>Document is a PDF file</a:t>
            </a:r>
          </a:p>
          <a:p>
            <a:pPr lvl="1"/>
            <a:r>
              <a:rPr lang="en-US" dirty="0" smtClean="0"/>
              <a:t>PDF also placed in their personal network shared drive</a:t>
            </a:r>
            <a:endParaRPr lang="en-US" dirty="0"/>
          </a:p>
          <a:p>
            <a:pPr lvl="1"/>
            <a:r>
              <a:rPr lang="en-US" dirty="0" smtClean="0"/>
              <a:t>Includes:</a:t>
            </a:r>
          </a:p>
          <a:p>
            <a:pPr lvl="2"/>
            <a:r>
              <a:rPr lang="en-US" dirty="0" smtClean="0"/>
              <a:t>Email </a:t>
            </a:r>
            <a:r>
              <a:rPr lang="en-US" dirty="0"/>
              <a:t>setup for mobile phones</a:t>
            </a:r>
          </a:p>
          <a:p>
            <a:pPr lvl="2"/>
            <a:r>
              <a:rPr lang="en-US" dirty="0" err="1"/>
              <a:t>Mailmeter</a:t>
            </a:r>
            <a:r>
              <a:rPr lang="en-US" dirty="0"/>
              <a:t> </a:t>
            </a:r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Commonly encountered </a:t>
            </a:r>
            <a:r>
              <a:rPr lang="en-US" dirty="0" smtClean="0"/>
              <a:t>IT policies</a:t>
            </a:r>
          </a:p>
          <a:p>
            <a:pPr lvl="1"/>
            <a:r>
              <a:rPr lang="en-US" dirty="0" smtClean="0"/>
              <a:t>View our guide here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it.ufsa.ufl.edu/documents/ufsait-newemployee-itservicesmanual.pdf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6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835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Demi</vt:lpstr>
      <vt:lpstr>Myriad Pro</vt:lpstr>
      <vt:lpstr>Office Theme</vt:lpstr>
      <vt:lpstr>Day One at Student Affairs</vt:lpstr>
      <vt:lpstr>Who is Student Affairs? </vt:lpstr>
      <vt:lpstr>Who is Student Affairs?</vt:lpstr>
      <vt:lpstr>What is the “Day One” Initiative?</vt:lpstr>
      <vt:lpstr>What is the “Day One” Initiative?</vt:lpstr>
      <vt:lpstr>How “Day One” is Accomplished</vt:lpstr>
      <vt:lpstr>How “Day One” is Accomplished</vt:lpstr>
      <vt:lpstr>How “Day One” is Accomplished</vt:lpstr>
      <vt:lpstr>How “Day One” is Accomplished</vt:lpstr>
      <vt:lpstr>How “Day One” is Accomplished</vt:lpstr>
      <vt:lpstr>IT Assistance on “Day One”</vt:lpstr>
      <vt:lpstr>IT Assistance on “Day One”</vt:lpstr>
      <vt:lpstr>IT Assistance on “Day One”</vt:lpstr>
      <vt:lpstr>Current Issues with “Day One”</vt:lpstr>
      <vt:lpstr>Current Issues with “Day One”</vt:lpstr>
      <vt:lpstr>What Can You Do Now?</vt:lpstr>
      <vt:lpstr>What can you do now?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Pendleton</dc:creator>
  <cp:lastModifiedBy>Matt Pendleton</cp:lastModifiedBy>
  <cp:revision>81</cp:revision>
  <dcterms:created xsi:type="dcterms:W3CDTF">2015-05-05T21:08:12Z</dcterms:created>
  <dcterms:modified xsi:type="dcterms:W3CDTF">2016-06-16T19:39:37Z</dcterms:modified>
</cp:coreProperties>
</file>