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8" r:id="rId2"/>
    <p:sldId id="263" r:id="rId3"/>
    <p:sldId id="264" r:id="rId4"/>
    <p:sldId id="265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522"/>
    <a:srgbClr val="00539B"/>
    <a:srgbClr val="002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9" autoAdjust="0"/>
    <p:restoredTop sz="96271"/>
  </p:normalViewPr>
  <p:slideViewPr>
    <p:cSldViewPr snapToGrid="0">
      <p:cViewPr varScale="1">
        <p:scale>
          <a:sx n="121" d="100"/>
          <a:sy n="121" d="100"/>
        </p:scale>
        <p:origin x="1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5443C-915B-4CB2-A67D-2518D3CA013A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89E4-9F89-412A-BBC8-3037B94E8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1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87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00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4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6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24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665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67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9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934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42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6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37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3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91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02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74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695C-1322-4836-AB1E-7CCE8D2475B6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2" y="1725841"/>
            <a:ext cx="6757988" cy="1798409"/>
          </a:xfrm>
          <a:prstGeom prst="rect">
            <a:avLst/>
          </a:prstGeom>
          <a:noFill/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1" kern="2300" spc="50" baseline="0">
                <a:solidFill>
                  <a:srgbClr val="00539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Add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262" y="3858306"/>
            <a:ext cx="7158038" cy="4254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 b="1" i="1">
                <a:solidFill>
                  <a:srgbClr val="F2652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6262" y="4381274"/>
            <a:ext cx="7158038" cy="473074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October 5, 2015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76262" y="3676650"/>
            <a:ext cx="71580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742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0"/>
            <a:ext cx="7696200" cy="4410075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 smtClean="0"/>
              <a:t>Click to enter subtitle for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74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0"/>
            <a:ext cx="3695700" cy="42813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29150" y="1619250"/>
            <a:ext cx="3695700" cy="42813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 smtClean="0"/>
              <a:t>Click to enter subtitle for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40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629150" y="1619251"/>
            <a:ext cx="3695700" cy="4250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1"/>
            <a:ext cx="3695700" cy="42501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 smtClean="0"/>
              <a:t>Click to enter subtitle for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206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8650" y="1619250"/>
            <a:ext cx="7696200" cy="42891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 smtClean="0"/>
              <a:t>Click to enter subtitle for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89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 smtClean="0"/>
              <a:t>Click to enter subtitle for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17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614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8B234-0BDD-BD4F-9D1A-90D9F7CD5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7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72" y="6307227"/>
            <a:ext cx="3606800" cy="322407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8636000" y="0"/>
            <a:ext cx="508000" cy="6858000"/>
          </a:xfrm>
          <a:prstGeom prst="rect">
            <a:avLst/>
          </a:prstGeom>
          <a:solidFill>
            <a:srgbClr val="005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636000" y="0"/>
            <a:ext cx="101600" cy="685800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464" y="6411373"/>
            <a:ext cx="2493736" cy="15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8" r:id="rId4"/>
    <p:sldLayoutId id="2147483669" r:id="rId5"/>
    <p:sldLayoutId id="2147483666" r:id="rId6"/>
    <p:sldLayoutId id="2147483667" r:id="rId7"/>
    <p:sldLayoutId id="2147483670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65622" y="2548758"/>
            <a:ext cx="7092192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3600" dirty="0" smtClean="0"/>
              <a:t>UFIT Infrastructure </a:t>
            </a:r>
            <a:r>
              <a:rPr lang="en-US" sz="3600" dirty="0" smtClean="0"/>
              <a:t>Self-Service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67027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1207" y="578069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Linux VM through </a:t>
            </a:r>
            <a:r>
              <a:rPr lang="en-US" dirty="0" err="1"/>
              <a:t>Kickstart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7407" y="1949669"/>
            <a:ext cx="6781800" cy="4114800"/>
          </a:xfrm>
        </p:spPr>
        <p:txBody>
          <a:bodyPr/>
          <a:lstStyle/>
          <a:p>
            <a:r>
              <a:rPr lang="en-US" sz="2800" dirty="0"/>
              <a:t>RHEL 6.x (latest version) RHEL 7 coming </a:t>
            </a:r>
            <a:r>
              <a:rPr lang="en-US" sz="2800" dirty="0" smtClean="0"/>
              <a:t>soon</a:t>
            </a:r>
          </a:p>
          <a:p>
            <a:r>
              <a:rPr lang="en-US" sz="2800" dirty="0"/>
              <a:t>You can use UFIT managed basic </a:t>
            </a:r>
            <a:r>
              <a:rPr lang="en-US" sz="2800" dirty="0" err="1"/>
              <a:t>Kickstart</a:t>
            </a:r>
            <a:r>
              <a:rPr lang="en-US" sz="2800" dirty="0"/>
              <a:t> scripts to </a:t>
            </a:r>
            <a:r>
              <a:rPr lang="en-US" sz="2800" dirty="0" smtClean="0"/>
              <a:t>deploy</a:t>
            </a:r>
          </a:p>
          <a:p>
            <a:r>
              <a:rPr lang="en-US" sz="2800" dirty="0"/>
              <a:t>Create your own </a:t>
            </a:r>
            <a:r>
              <a:rPr lang="en-US" sz="2800" dirty="0" err="1"/>
              <a:t>Kickstart</a:t>
            </a:r>
            <a:r>
              <a:rPr lang="en-US" sz="2800" dirty="0"/>
              <a:t> script available via HTTP to deploy from. You can create custom </a:t>
            </a:r>
            <a:r>
              <a:rPr lang="en-US" sz="2800" dirty="0" err="1"/>
              <a:t>Kickstart</a:t>
            </a:r>
            <a:r>
              <a:rPr lang="en-US" sz="2800" dirty="0"/>
              <a:t> scripts through the UFIT Red Hat Satellite service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5222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228" y="599089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Linux VM through </a:t>
            </a:r>
            <a:r>
              <a:rPr lang="en-US" dirty="0" err="1"/>
              <a:t>Kickstart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88428" y="1970689"/>
            <a:ext cx="6781800" cy="4114800"/>
          </a:xfrm>
        </p:spPr>
        <p:txBody>
          <a:bodyPr/>
          <a:lstStyle/>
          <a:p>
            <a:r>
              <a:rPr lang="en-US" dirty="0"/>
              <a:t>Deployed Fully patched</a:t>
            </a:r>
          </a:p>
          <a:p>
            <a:pPr lvl="1"/>
            <a:r>
              <a:rPr lang="en-US" dirty="0"/>
              <a:t>customer must update moving forward</a:t>
            </a:r>
          </a:p>
          <a:p>
            <a:r>
              <a:rPr lang="en-US" dirty="0"/>
              <a:t>Will remain in the generic UFIT-Hosting satellite group which will make RHEL patches and channels available</a:t>
            </a:r>
          </a:p>
          <a:p>
            <a:pPr lvl="1"/>
            <a:r>
              <a:rPr lang="en-US" dirty="0"/>
              <a:t>Users can optionally move the machine into their own satellite group</a:t>
            </a:r>
          </a:p>
        </p:txBody>
      </p:sp>
    </p:spTree>
    <p:extLst>
      <p:ext uri="{BB962C8B-B14F-4D97-AF65-F5344CB8AC3E}">
        <p14:creationId xmlns:p14="http://schemas.microsoft.com/office/powerpoint/2010/main" val="1728040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655" y="62011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Cloning VMs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14855" y="1991710"/>
            <a:ext cx="6781800" cy="4114800"/>
          </a:xfrm>
        </p:spPr>
        <p:txBody>
          <a:bodyPr/>
          <a:lstStyle/>
          <a:p>
            <a:r>
              <a:rPr lang="en-US" dirty="0"/>
              <a:t>You can only clone your own </a:t>
            </a:r>
            <a:r>
              <a:rPr lang="en-US" dirty="0" smtClean="0"/>
              <a:t>VMs</a:t>
            </a:r>
          </a:p>
          <a:p>
            <a:r>
              <a:rPr lang="en-US" dirty="0" smtClean="0"/>
              <a:t>There </a:t>
            </a:r>
            <a:r>
              <a:rPr lang="en-US" dirty="0"/>
              <a:t>are no UFIT managed templates to clone from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741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165" y="578069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Management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25365" y="1949669"/>
            <a:ext cx="6781800" cy="4114800"/>
          </a:xfrm>
        </p:spPr>
        <p:txBody>
          <a:bodyPr/>
          <a:lstStyle/>
          <a:p>
            <a:r>
              <a:rPr lang="en-US" dirty="0" smtClean="0"/>
              <a:t>Snapshots</a:t>
            </a:r>
          </a:p>
          <a:p>
            <a:pPr lvl="1"/>
            <a:r>
              <a:rPr lang="en-US" sz="2400" dirty="0"/>
              <a:t>3 concurrent </a:t>
            </a:r>
            <a:r>
              <a:rPr lang="en-US" sz="2400" dirty="0" smtClean="0"/>
              <a:t>snapshot </a:t>
            </a:r>
            <a:r>
              <a:rPr lang="en-US" sz="2400" dirty="0"/>
              <a:t>maximum per </a:t>
            </a:r>
            <a:r>
              <a:rPr lang="en-US" sz="2400" dirty="0" smtClean="0"/>
              <a:t>VM</a:t>
            </a:r>
          </a:p>
          <a:p>
            <a:pPr lvl="1"/>
            <a:r>
              <a:rPr lang="en-US" sz="2400" dirty="0"/>
              <a:t>14 day maximum existence per </a:t>
            </a:r>
            <a:r>
              <a:rPr lang="en-US" sz="2400" dirty="0" smtClean="0"/>
              <a:t>snapshot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14 days the snapshots will be automatically </a:t>
            </a:r>
            <a:r>
              <a:rPr lang="en-US" dirty="0" smtClean="0"/>
              <a:t>deleted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165" y="536028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Management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25365" y="1907628"/>
            <a:ext cx="6781800" cy="4114800"/>
          </a:xfrm>
        </p:spPr>
        <p:txBody>
          <a:bodyPr/>
          <a:lstStyle/>
          <a:p>
            <a:r>
              <a:rPr lang="en-US" sz="2800" dirty="0" smtClean="0"/>
              <a:t>Remote Console</a:t>
            </a:r>
          </a:p>
          <a:p>
            <a:pPr lvl="1"/>
            <a:r>
              <a:rPr lang="en-US" sz="2400" dirty="0" smtClean="0"/>
              <a:t>You </a:t>
            </a:r>
            <a:r>
              <a:rPr lang="en-US" sz="2400" dirty="0"/>
              <a:t>can open a console session much like </a:t>
            </a:r>
            <a:r>
              <a:rPr lang="en-US" sz="2400" dirty="0" err="1"/>
              <a:t>vCenter</a:t>
            </a:r>
            <a:r>
              <a:rPr lang="en-US" sz="2400" dirty="0"/>
              <a:t> using the Virtual Machine Remote Console (VMRC) application</a:t>
            </a:r>
          </a:p>
          <a:p>
            <a:pPr lvl="1"/>
            <a:r>
              <a:rPr lang="en-US" sz="2400" dirty="0" smtClean="0"/>
              <a:t>This </a:t>
            </a:r>
            <a:r>
              <a:rPr lang="en-US" sz="2400" dirty="0"/>
              <a:t>is a thick client installed on your </a:t>
            </a:r>
            <a:r>
              <a:rPr lang="en-US" sz="2400" dirty="0" smtClean="0"/>
              <a:t>machine</a:t>
            </a:r>
          </a:p>
          <a:p>
            <a:r>
              <a:rPr lang="en-US" sz="2800" dirty="0"/>
              <a:t>Destroy </a:t>
            </a:r>
            <a:r>
              <a:rPr lang="en-US" sz="2800" dirty="0" smtClean="0"/>
              <a:t>machine</a:t>
            </a:r>
          </a:p>
          <a:p>
            <a:r>
              <a:rPr lang="en-US" sz="2800" dirty="0"/>
              <a:t>Update VMware </a:t>
            </a:r>
            <a:r>
              <a:rPr lang="en-US" sz="2800" dirty="0" smtClean="0"/>
              <a:t>tools</a:t>
            </a:r>
          </a:p>
          <a:p>
            <a:r>
              <a:rPr lang="en-US" sz="2800" dirty="0"/>
              <a:t>Power Cycle, Power Off, Power On, Shutdown, Reboot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2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6614" y="59909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Management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72814" y="1970690"/>
            <a:ext cx="6781800" cy="4114800"/>
          </a:xfrm>
        </p:spPr>
        <p:txBody>
          <a:bodyPr/>
          <a:lstStyle/>
          <a:p>
            <a:r>
              <a:rPr lang="en-US" dirty="0" smtClean="0"/>
              <a:t>Re-provision </a:t>
            </a:r>
            <a:r>
              <a:rPr lang="en-US" dirty="0"/>
              <a:t>will redeploy the base </a:t>
            </a:r>
            <a:r>
              <a:rPr lang="en-US" dirty="0" smtClean="0"/>
              <a:t>VM</a:t>
            </a:r>
          </a:p>
          <a:p>
            <a:r>
              <a:rPr lang="en-US" sz="2800" dirty="0" smtClean="0"/>
              <a:t>Reconfigure</a:t>
            </a:r>
          </a:p>
          <a:p>
            <a:pPr lvl="1"/>
            <a:r>
              <a:rPr lang="en-US" sz="2400" dirty="0" smtClean="0"/>
              <a:t>CPUs</a:t>
            </a:r>
          </a:p>
          <a:p>
            <a:pPr lvl="1"/>
            <a:r>
              <a:rPr lang="en-US" sz="2400" dirty="0" smtClean="0"/>
              <a:t>Memory</a:t>
            </a:r>
          </a:p>
          <a:p>
            <a:pPr lvl="1"/>
            <a:r>
              <a:rPr lang="en-US" sz="2400" dirty="0" smtClean="0"/>
              <a:t>Disk (expand and add more)</a:t>
            </a:r>
          </a:p>
          <a:p>
            <a:pPr lvl="1"/>
            <a:r>
              <a:rPr lang="en-US" sz="2400" dirty="0" smtClean="0"/>
              <a:t>Network</a:t>
            </a:r>
          </a:p>
          <a:p>
            <a:pPr lvl="2"/>
            <a:r>
              <a:rPr lang="en-US" sz="2000" dirty="0" smtClean="0"/>
              <a:t>Switch between </a:t>
            </a:r>
            <a:r>
              <a:rPr lang="en-US" sz="2000" dirty="0"/>
              <a:t>entitled </a:t>
            </a:r>
            <a:r>
              <a:rPr lang="en-US" sz="2000" dirty="0" smtClean="0"/>
              <a:t>networks</a:t>
            </a:r>
          </a:p>
          <a:p>
            <a:pPr lvl="2"/>
            <a:r>
              <a:rPr lang="en-US" sz="2000" dirty="0"/>
              <a:t>Add/remove additional </a:t>
            </a:r>
            <a:r>
              <a:rPr lang="en-US" sz="2000" dirty="0" smtClean="0"/>
              <a:t>NICs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0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17634" y="59909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</a:t>
            </a:r>
            <a:r>
              <a:rPr lang="en-US" dirty="0" smtClean="0"/>
              <a:t>Backups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93834" y="1970690"/>
            <a:ext cx="6781800" cy="4114800"/>
          </a:xfrm>
        </p:spPr>
        <p:txBody>
          <a:bodyPr/>
          <a:lstStyle/>
          <a:p>
            <a:r>
              <a:rPr lang="en-US" sz="2800" dirty="0"/>
              <a:t>Provision backup </a:t>
            </a:r>
            <a:r>
              <a:rPr lang="en-US" sz="2800" dirty="0" smtClean="0"/>
              <a:t>jobs</a:t>
            </a:r>
          </a:p>
          <a:p>
            <a:pPr lvl="1"/>
            <a:r>
              <a:rPr lang="en-US" dirty="0"/>
              <a:t>Current limitation of one job per datacenter per </a:t>
            </a:r>
            <a:r>
              <a:rPr lang="en-US" dirty="0" smtClean="0"/>
              <a:t>customer</a:t>
            </a:r>
          </a:p>
          <a:p>
            <a:r>
              <a:rPr lang="en-US" sz="2800" dirty="0"/>
              <a:t>Modify/delete </a:t>
            </a:r>
            <a:r>
              <a:rPr lang="en-US" sz="2800" dirty="0" smtClean="0"/>
              <a:t>jobs</a:t>
            </a:r>
          </a:p>
          <a:p>
            <a:r>
              <a:rPr lang="en-US" sz="2800" dirty="0" smtClean="0"/>
              <a:t>Add multiple VMs </a:t>
            </a:r>
            <a:r>
              <a:rPr lang="en-US" sz="2800" dirty="0"/>
              <a:t>to </a:t>
            </a:r>
            <a:r>
              <a:rPr lang="en-US" sz="2800" dirty="0" smtClean="0"/>
              <a:t>a Job</a:t>
            </a:r>
          </a:p>
          <a:p>
            <a:r>
              <a:rPr lang="en-US" sz="2800" dirty="0"/>
              <a:t>Add </a:t>
            </a:r>
            <a:r>
              <a:rPr lang="en-US" sz="2800" dirty="0" smtClean="0"/>
              <a:t>a single VM </a:t>
            </a:r>
            <a:r>
              <a:rPr lang="en-US" sz="2800" dirty="0"/>
              <a:t>to </a:t>
            </a:r>
            <a:r>
              <a:rPr lang="en-US" sz="2800" dirty="0" smtClean="0"/>
              <a:t>Jobs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81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165" y="59909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</a:t>
            </a:r>
            <a:r>
              <a:rPr lang="en-US" dirty="0" smtClean="0"/>
              <a:t>Backups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25365" y="1970690"/>
            <a:ext cx="6781800" cy="4114800"/>
          </a:xfrm>
        </p:spPr>
        <p:txBody>
          <a:bodyPr/>
          <a:lstStyle/>
          <a:p>
            <a:r>
              <a:rPr lang="en-US" sz="2800" dirty="0"/>
              <a:t>Restore VMs from </a:t>
            </a:r>
            <a:r>
              <a:rPr lang="en-US" sz="2800" dirty="0" smtClean="0"/>
              <a:t>backup</a:t>
            </a:r>
          </a:p>
          <a:p>
            <a:pPr lvl="1"/>
            <a:r>
              <a:rPr lang="en-US" sz="2400" dirty="0"/>
              <a:t>Restore in </a:t>
            </a:r>
            <a:r>
              <a:rPr lang="en-US" sz="2400" dirty="0" smtClean="0"/>
              <a:t>place</a:t>
            </a:r>
          </a:p>
          <a:p>
            <a:pPr lvl="1"/>
            <a:r>
              <a:rPr lang="en-US" sz="2400" dirty="0"/>
              <a:t>Quick </a:t>
            </a:r>
            <a:r>
              <a:rPr lang="en-US" sz="2400" dirty="0" smtClean="0"/>
              <a:t>restore</a:t>
            </a:r>
          </a:p>
          <a:p>
            <a:pPr lvl="1"/>
            <a:r>
              <a:rPr lang="en-US" sz="2400" dirty="0"/>
              <a:t>Restore to new </a:t>
            </a:r>
            <a:r>
              <a:rPr lang="en-US" sz="2400" dirty="0" smtClean="0"/>
              <a:t>VM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649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655" y="60960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Virtual Machine </a:t>
            </a:r>
            <a:r>
              <a:rPr lang="en-US" dirty="0" smtClean="0"/>
              <a:t>Backups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14855" y="1981200"/>
            <a:ext cx="7162800" cy="4114800"/>
          </a:xfrm>
        </p:spPr>
        <p:txBody>
          <a:bodyPr/>
          <a:lstStyle/>
          <a:p>
            <a:r>
              <a:rPr lang="en-US" dirty="0"/>
              <a:t>File level restoration</a:t>
            </a:r>
          </a:p>
          <a:p>
            <a:pPr lvl="1"/>
            <a:r>
              <a:rPr lang="en-US" dirty="0"/>
              <a:t>Windows Only</a:t>
            </a:r>
          </a:p>
          <a:p>
            <a:pPr lvl="1"/>
            <a:r>
              <a:rPr lang="en-US" dirty="0"/>
              <a:t>Done through File Indexing</a:t>
            </a:r>
          </a:p>
          <a:p>
            <a:pPr lvl="2"/>
            <a:r>
              <a:rPr lang="en-US" dirty="0"/>
              <a:t>This is an optional setting</a:t>
            </a:r>
          </a:p>
          <a:p>
            <a:pPr lvl="2"/>
            <a:r>
              <a:rPr lang="en-US" dirty="0"/>
              <a:t>Requires that administrator credentials for the VMs being backed up be stored in the </a:t>
            </a:r>
            <a:r>
              <a:rPr lang="en-US" dirty="0" err="1"/>
              <a:t>Veeam</a:t>
            </a:r>
            <a:r>
              <a:rPr lang="en-US" dirty="0"/>
              <a:t> credential store</a:t>
            </a:r>
          </a:p>
          <a:p>
            <a:pPr lvl="2"/>
            <a:r>
              <a:rPr lang="en-US" dirty="0"/>
              <a:t>Done through a separate web application</a:t>
            </a:r>
          </a:p>
          <a:p>
            <a:r>
              <a:rPr lang="en-US" dirty="0"/>
              <a:t>App aware backups: SQL, etc...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94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6614" y="60960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UF Hosting Self-Service</a:t>
            </a:r>
            <a:endParaRPr lang="en-US" dirty="0" smtClean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72814" y="1981200"/>
            <a:ext cx="7162800" cy="4114800"/>
          </a:xfrm>
        </p:spPr>
        <p:txBody>
          <a:bodyPr/>
          <a:lstStyle/>
          <a:p>
            <a:r>
              <a:rPr lang="en-US" sz="2400" dirty="0"/>
              <a:t>Instant self-service </a:t>
            </a:r>
            <a:r>
              <a:rPr lang="en-US" sz="2400" dirty="0" smtClean="0"/>
              <a:t>provisioning</a:t>
            </a:r>
          </a:p>
          <a:p>
            <a:pPr lvl="1"/>
            <a:r>
              <a:rPr lang="en-US" sz="2000" dirty="0" smtClean="0"/>
              <a:t> requires </a:t>
            </a:r>
            <a:r>
              <a:rPr lang="en-US" sz="2000" dirty="0"/>
              <a:t>billing be created and </a:t>
            </a:r>
            <a:r>
              <a:rPr lang="en-US" sz="2000" dirty="0" smtClean="0"/>
              <a:t>verified</a:t>
            </a:r>
          </a:p>
          <a:p>
            <a:r>
              <a:rPr lang="en-US" sz="2400" dirty="0"/>
              <a:t>Self-management of deployment </a:t>
            </a:r>
            <a:r>
              <a:rPr lang="en-US" sz="2400" dirty="0" smtClean="0"/>
              <a:t>roles</a:t>
            </a:r>
          </a:p>
          <a:p>
            <a:pPr lvl="1"/>
            <a:r>
              <a:rPr lang="en-US" sz="2400" dirty="0"/>
              <a:t>Support users – can deploy and manage all resources within a </a:t>
            </a:r>
            <a:r>
              <a:rPr lang="en-US" sz="2400" dirty="0" smtClean="0"/>
              <a:t>group</a:t>
            </a:r>
          </a:p>
          <a:p>
            <a:pPr lvl="1"/>
            <a:r>
              <a:rPr lang="en-US" sz="2400" dirty="0"/>
              <a:t>Users – can deploy and manage only resources they have </a:t>
            </a:r>
            <a:r>
              <a:rPr lang="en-US" sz="2400" dirty="0" smtClean="0"/>
              <a:t>deployed</a:t>
            </a:r>
          </a:p>
          <a:p>
            <a:pPr lvl="1"/>
            <a:r>
              <a:rPr lang="en-US" sz="2400" dirty="0"/>
              <a:t>Management – can self-manage groups </a:t>
            </a:r>
            <a:r>
              <a:rPr lang="en-US" sz="2400" dirty="0" smtClean="0"/>
              <a:t>above</a:t>
            </a:r>
          </a:p>
          <a:p>
            <a:r>
              <a:rPr lang="en-US" sz="2400" dirty="0"/>
              <a:t>Can nest AD groups and manage membership through AD instead of the UF Hosting </a:t>
            </a:r>
            <a:r>
              <a:rPr lang="en-US" sz="2400" dirty="0" smtClean="0"/>
              <a:t>portal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73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1207" y="630621"/>
            <a:ext cx="7391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Service Offerings And </a:t>
            </a:r>
            <a:r>
              <a:rPr lang="en-US" dirty="0" smtClean="0">
                <a:cs typeface="+mj-cs"/>
              </a:rPr>
              <a:t>Changes</a:t>
            </a:r>
            <a:endParaRPr lang="en-US" dirty="0"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553200"/>
            <a:ext cx="2286000" cy="204342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7407" y="2002221"/>
            <a:ext cx="6781800" cy="4114800"/>
          </a:xfrm>
        </p:spPr>
        <p:txBody>
          <a:bodyPr/>
          <a:lstStyle/>
          <a:p>
            <a:r>
              <a:rPr lang="en-US" sz="2400" dirty="0" smtClean="0"/>
              <a:t>Virtual Machine Hosting</a:t>
            </a:r>
          </a:p>
          <a:p>
            <a:pPr lvl="1"/>
            <a:r>
              <a:rPr lang="en-US" sz="2000" dirty="0" smtClean="0"/>
              <a:t>Self service portal</a:t>
            </a:r>
          </a:p>
          <a:p>
            <a:pPr lvl="1"/>
            <a:r>
              <a:rPr lang="en-US" sz="2000" dirty="0" smtClean="0"/>
              <a:t>Virtual Machine Backups</a:t>
            </a:r>
          </a:p>
          <a:p>
            <a:pPr lvl="1"/>
            <a:r>
              <a:rPr lang="en-US" sz="2000" dirty="0" smtClean="0"/>
              <a:t>Virtual Machine Snapshots</a:t>
            </a:r>
          </a:p>
          <a:p>
            <a:r>
              <a:rPr lang="en-US" sz="2400" dirty="0" smtClean="0"/>
              <a:t>File Server Hosting</a:t>
            </a:r>
          </a:p>
          <a:p>
            <a:pPr lvl="1"/>
            <a:r>
              <a:rPr lang="en-US" sz="2000" dirty="0" smtClean="0"/>
              <a:t>Low performance, low cost file hosting offering.</a:t>
            </a:r>
          </a:p>
          <a:p>
            <a:pPr lvl="1"/>
            <a:r>
              <a:rPr lang="en-US" sz="2000" dirty="0" smtClean="0"/>
              <a:t>Price reductions and flexible offerings to fit your need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25384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2505" y="2814313"/>
            <a:ext cx="71628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Questions?</a:t>
            </a:r>
            <a:endParaRPr lang="en-US" dirty="0" smtClean="0"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73798" y="32165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1207" y="651641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Current Customer Experience</a:t>
            </a:r>
            <a:endParaRPr lang="en-US" dirty="0"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7407" y="2023241"/>
            <a:ext cx="6781800" cy="4114800"/>
          </a:xfrm>
        </p:spPr>
        <p:txBody>
          <a:bodyPr/>
          <a:lstStyle/>
          <a:p>
            <a:r>
              <a:rPr lang="en-US" dirty="0"/>
              <a:t>Request ticket based</a:t>
            </a:r>
          </a:p>
          <a:p>
            <a:pPr lvl="1"/>
            <a:r>
              <a:rPr lang="en-US" dirty="0"/>
              <a:t>Several related tickets are manually created to fulfill: network ACLs, DNS, subnet managers,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r>
              <a:rPr lang="en-US" dirty="0"/>
              <a:t>Each request is manually fulfilled</a:t>
            </a:r>
          </a:p>
          <a:p>
            <a:r>
              <a:rPr lang="en-US" dirty="0"/>
              <a:t>Each ticket is fulfilled as the appropriate individuals complete the tickets</a:t>
            </a:r>
          </a:p>
        </p:txBody>
      </p:sp>
    </p:spTree>
    <p:extLst>
      <p:ext uri="{BB962C8B-B14F-4D97-AF65-F5344CB8AC3E}">
        <p14:creationId xmlns:p14="http://schemas.microsoft.com/office/powerpoint/2010/main" val="59427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1207" y="59909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Improved Customer Experience Coming Soon</a:t>
            </a:r>
            <a:endParaRPr lang="en-US" dirty="0" smtClean="0"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553200"/>
            <a:ext cx="2286000" cy="204342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7407" y="1970690"/>
            <a:ext cx="6781800" cy="4114800"/>
          </a:xfrm>
        </p:spPr>
        <p:txBody>
          <a:bodyPr/>
          <a:lstStyle/>
          <a:p>
            <a:r>
              <a:rPr lang="en-US" sz="2400" dirty="0"/>
              <a:t>Self-Service web portal</a:t>
            </a:r>
          </a:p>
          <a:p>
            <a:r>
              <a:rPr lang="en-US" sz="2400" dirty="0"/>
              <a:t>VM Resources are automatically provisioned</a:t>
            </a:r>
          </a:p>
          <a:p>
            <a:r>
              <a:rPr lang="en-US" sz="2400" dirty="0"/>
              <a:t>Several related tickets are automatically created for: network ACLs, DNS, subnet managers, </a:t>
            </a:r>
            <a:r>
              <a:rPr lang="en-US" sz="2400" dirty="0" err="1"/>
              <a:t>etc</a:t>
            </a:r>
            <a:r>
              <a:rPr lang="en-US" sz="2400" dirty="0"/>
              <a:t>…</a:t>
            </a:r>
          </a:p>
          <a:p>
            <a:pPr lvl="1"/>
            <a:r>
              <a:rPr lang="en-US" sz="2000" dirty="0"/>
              <a:t>Each ticket is manually fulfilled as the appropriate individuals complete the tickets</a:t>
            </a:r>
          </a:p>
        </p:txBody>
      </p:sp>
    </p:spTree>
    <p:extLst>
      <p:ext uri="{BB962C8B-B14F-4D97-AF65-F5344CB8AC3E}">
        <p14:creationId xmlns:p14="http://schemas.microsoft.com/office/powerpoint/2010/main" val="89487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1207" y="620111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Pricing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553200"/>
            <a:ext cx="2286000" cy="204342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7407" y="1991711"/>
            <a:ext cx="6781800" cy="4114800"/>
          </a:xfrm>
        </p:spPr>
        <p:txBody>
          <a:bodyPr/>
          <a:lstStyle/>
          <a:p>
            <a:r>
              <a:rPr lang="en-US" dirty="0" smtClean="0"/>
              <a:t>Today</a:t>
            </a:r>
          </a:p>
          <a:p>
            <a:pPr lvl="1"/>
            <a:r>
              <a:rPr lang="en-US" dirty="0" smtClean="0"/>
              <a:t>Priced based on resource blocks: 1vCPU + 2GB RAM, 80 GB disk, </a:t>
            </a:r>
            <a:r>
              <a:rPr lang="en-US" dirty="0" err="1" smtClean="0"/>
              <a:t>etc</a:t>
            </a:r>
            <a:r>
              <a:rPr lang="en-US" dirty="0" smtClean="0"/>
              <a:t>… </a:t>
            </a:r>
          </a:p>
          <a:p>
            <a:r>
              <a:rPr lang="en-US" dirty="0" smtClean="0"/>
              <a:t>Sometime soon…</a:t>
            </a:r>
          </a:p>
          <a:p>
            <a:pPr lvl="1"/>
            <a:r>
              <a:rPr lang="en-US" dirty="0" smtClean="0"/>
              <a:t>Pricing based on more granular resource blocks: 1 vCPU, 1GB RAM, 1GB disk.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8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655" y="599089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Future Features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14855" y="1970689"/>
            <a:ext cx="6781800" cy="4114800"/>
          </a:xfrm>
        </p:spPr>
        <p:txBody>
          <a:bodyPr/>
          <a:lstStyle/>
          <a:p>
            <a:r>
              <a:rPr lang="en-US" dirty="0" smtClean="0"/>
              <a:t>Fully Self-Service VM provisioning</a:t>
            </a:r>
          </a:p>
          <a:p>
            <a:pPr lvl="1"/>
            <a:r>
              <a:rPr lang="en-US" dirty="0" smtClean="0"/>
              <a:t>Automation of: network, ACLs, DNS, subnet managers, </a:t>
            </a:r>
            <a:r>
              <a:rPr lang="en-US" dirty="0" err="1" smtClean="0"/>
              <a:t>etc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Self-Service for other hosting services</a:t>
            </a:r>
          </a:p>
          <a:p>
            <a:pPr lvl="1"/>
            <a:r>
              <a:rPr lang="en-US" dirty="0" smtClean="0"/>
              <a:t>File, Web, Database, </a:t>
            </a:r>
            <a:r>
              <a:rPr lang="en-US" dirty="0" err="1" smtClean="0"/>
              <a:t>etc</a:t>
            </a:r>
            <a:r>
              <a:rPr lang="en-US" dirty="0" smtClean="0"/>
              <a:t>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10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33248" y="588579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Creating Virtual Machines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709448" y="1960179"/>
            <a:ext cx="6781800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Windows VMs through SCCM</a:t>
            </a:r>
          </a:p>
          <a:p>
            <a:r>
              <a:rPr lang="en-US" dirty="0"/>
              <a:t>Linux VMs through </a:t>
            </a:r>
            <a:r>
              <a:rPr lang="en-US" dirty="0" err="1"/>
              <a:t>Kickstart</a:t>
            </a:r>
            <a:endParaRPr lang="en-US" dirty="0"/>
          </a:p>
          <a:p>
            <a:r>
              <a:rPr lang="en-US" dirty="0"/>
              <a:t>VM Cloning</a:t>
            </a:r>
          </a:p>
        </p:txBody>
      </p:sp>
    </p:spTree>
    <p:extLst>
      <p:ext uri="{BB962C8B-B14F-4D97-AF65-F5344CB8AC3E}">
        <p14:creationId xmlns:p14="http://schemas.microsoft.com/office/powerpoint/2010/main" val="197945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17635" y="599089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Windows VMs through SCCM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93835" y="1970689"/>
            <a:ext cx="6781800" cy="4114800"/>
          </a:xfrm>
        </p:spPr>
        <p:txBody>
          <a:bodyPr/>
          <a:lstStyle/>
          <a:p>
            <a:r>
              <a:rPr lang="en-US" dirty="0" smtClean="0"/>
              <a:t>2008 R2 or 2012 R2 Datacenter GUI</a:t>
            </a:r>
          </a:p>
          <a:p>
            <a:r>
              <a:rPr lang="en-US" dirty="0" smtClean="0"/>
              <a:t>Can use UFIT managed </a:t>
            </a:r>
            <a:r>
              <a:rPr lang="en-US" dirty="0"/>
              <a:t>basic Operating System Deployment (OSD) Task Sequence (TS</a:t>
            </a:r>
            <a:r>
              <a:rPr lang="en-US" dirty="0" smtClean="0"/>
              <a:t>)</a:t>
            </a:r>
          </a:p>
          <a:p>
            <a:r>
              <a:rPr lang="en-US" dirty="0"/>
              <a:t>Create your own CM OSD TS and collection to use for deployment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only works when using the UFIT SCCM service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9991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70186" y="58858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Windows VMs through SCCM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46386" y="1960180"/>
            <a:ext cx="6781800" cy="4114800"/>
          </a:xfrm>
        </p:spPr>
        <p:txBody>
          <a:bodyPr/>
          <a:lstStyle/>
          <a:p>
            <a:r>
              <a:rPr lang="en-US" dirty="0"/>
              <a:t>Requires Active </a:t>
            </a:r>
            <a:r>
              <a:rPr lang="en-US" dirty="0" smtClean="0"/>
              <a:t>Directory</a:t>
            </a:r>
          </a:p>
          <a:p>
            <a:pPr lvl="1"/>
            <a:r>
              <a:rPr lang="en-US" sz="2400" dirty="0"/>
              <a:t>Will provide template Group Policy objects for these settings users can </a:t>
            </a:r>
            <a:r>
              <a:rPr lang="en-US" sz="2400" dirty="0" smtClean="0"/>
              <a:t>copy</a:t>
            </a:r>
          </a:p>
          <a:p>
            <a:pPr lvl="1"/>
            <a:r>
              <a:rPr lang="en-US" sz="2400" dirty="0"/>
              <a:t>Must pre-create AD object and delegate join to domain rights to UFIT service </a:t>
            </a:r>
            <a:r>
              <a:rPr lang="en-US" sz="2400" dirty="0" smtClean="0"/>
              <a:t>account</a:t>
            </a:r>
          </a:p>
          <a:p>
            <a:pPr lvl="1"/>
            <a:r>
              <a:rPr lang="en-US" sz="2400" dirty="0"/>
              <a:t>Must add users to local admins or remote users local </a:t>
            </a:r>
            <a:r>
              <a:rPr lang="en-US" sz="2400" dirty="0" smtClean="0"/>
              <a:t>groups</a:t>
            </a:r>
          </a:p>
          <a:p>
            <a:pPr lvl="1"/>
            <a:r>
              <a:rPr lang="en-US" sz="2400" dirty="0" smtClean="0"/>
              <a:t>Remote Desktop</a:t>
            </a:r>
          </a:p>
          <a:p>
            <a:pPr lvl="2"/>
            <a:r>
              <a:rPr lang="en-US" dirty="0" smtClean="0"/>
              <a:t>Must be enabled</a:t>
            </a:r>
            <a:endParaRPr lang="en-US" sz="2000" dirty="0" smtClean="0"/>
          </a:p>
          <a:p>
            <a:pPr lvl="2"/>
            <a:r>
              <a:rPr lang="en-US" sz="2000" dirty="0" smtClean="0"/>
              <a:t>Must permit Remote </a:t>
            </a:r>
            <a:r>
              <a:rPr lang="en-US" sz="2000" dirty="0"/>
              <a:t>Desktop in Windows firewall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03003393"/>
      </p:ext>
    </p:extLst>
  </p:cSld>
  <p:clrMapOvr>
    <a:masterClrMapping/>
  </p:clrMapOvr>
</p:sld>
</file>

<file path=ppt/theme/theme1.xml><?xml version="1.0" encoding="utf-8"?>
<a:theme xmlns:a="http://schemas.openxmlformats.org/drawingml/2006/main" name="2015 UFI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UFIT - PPT1 - v2 [Read-Only]" id="{172CE2B8-F65C-4D13-8C8E-8BE0C2DEAC32}" vid="{9CEE876F-6540-44FD-AC00-6CB0D06825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2015_2016.UFIT PowerPoint Template</Template>
  <TotalTime>48</TotalTime>
  <Words>698</Words>
  <Application>Microsoft Macintosh PowerPoint</Application>
  <PresentationFormat>On-screen Show (4:3)</PresentationFormat>
  <Paragraphs>127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Calibri</vt:lpstr>
      <vt:lpstr>Calibri Light</vt:lpstr>
      <vt:lpstr>Georgia</vt:lpstr>
      <vt:lpstr>Palatino Linotype</vt:lpstr>
      <vt:lpstr>Tahoma</vt:lpstr>
      <vt:lpstr>Verdana</vt:lpstr>
      <vt:lpstr>Wingdings</vt:lpstr>
      <vt:lpstr>Arial</vt:lpstr>
      <vt:lpstr>2015 UFIT Theme</vt:lpstr>
      <vt:lpstr>PowerPoint Presentation</vt:lpstr>
      <vt:lpstr>Service Offerings And Changes</vt:lpstr>
      <vt:lpstr>Current Customer Experience</vt:lpstr>
      <vt:lpstr>Improved Customer Experience Coming Soon</vt:lpstr>
      <vt:lpstr>Pricing</vt:lpstr>
      <vt:lpstr>Future Features</vt:lpstr>
      <vt:lpstr>Creating Virtual Machines</vt:lpstr>
      <vt:lpstr>Windows VMs through SCCM</vt:lpstr>
      <vt:lpstr>Windows VMs through SCCM</vt:lpstr>
      <vt:lpstr>Linux VM through Kickstart</vt:lpstr>
      <vt:lpstr>Linux VM through Kickstart</vt:lpstr>
      <vt:lpstr>Cloning VMs</vt:lpstr>
      <vt:lpstr>Virtual Machine Management</vt:lpstr>
      <vt:lpstr>Virtual Machine Management</vt:lpstr>
      <vt:lpstr>Virtual Machine Management</vt:lpstr>
      <vt:lpstr>Virtual Machine Backups</vt:lpstr>
      <vt:lpstr>Virtual Machine Backups</vt:lpstr>
      <vt:lpstr>Virtual Machine Backups</vt:lpstr>
      <vt:lpstr>UF Hosting Self-Service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Moffat,Iain P C</dc:creator>
  <cp:lastModifiedBy>Iain Moffat</cp:lastModifiedBy>
  <cp:revision>7</cp:revision>
  <dcterms:created xsi:type="dcterms:W3CDTF">2015-11-20T13:54:47Z</dcterms:created>
  <dcterms:modified xsi:type="dcterms:W3CDTF">2015-12-08T21:41:55Z</dcterms:modified>
</cp:coreProperties>
</file>