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7"/>
  </p:notesMasterIdLst>
  <p:handoutMasterIdLst>
    <p:handoutMasterId r:id="rId18"/>
  </p:handoutMasterIdLst>
  <p:sldIdLst>
    <p:sldId id="272" r:id="rId3"/>
    <p:sldId id="258" r:id="rId4"/>
    <p:sldId id="273" r:id="rId5"/>
    <p:sldId id="287" r:id="rId6"/>
    <p:sldId id="290" r:id="rId7"/>
    <p:sldId id="298" r:id="rId8"/>
    <p:sldId id="274" r:id="rId9"/>
    <p:sldId id="291" r:id="rId10"/>
    <p:sldId id="292" r:id="rId11"/>
    <p:sldId id="295" r:id="rId12"/>
    <p:sldId id="259" r:id="rId13"/>
    <p:sldId id="283" r:id="rId14"/>
    <p:sldId id="281" r:id="rId15"/>
    <p:sldId id="282" r:id="rId16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3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4" autoAdjust="0"/>
    <p:restoredTop sz="85137" autoAdjust="0"/>
  </p:normalViewPr>
  <p:slideViewPr>
    <p:cSldViewPr>
      <p:cViewPr varScale="1">
        <p:scale>
          <a:sx n="99" d="100"/>
          <a:sy n="99" d="100"/>
        </p:scale>
        <p:origin x="744" y="84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1986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5E03B7-B591-4A2A-B695-014C5A39F13E}" type="datetimeFigureOut">
              <a:rPr lang="en-US"/>
              <a:t>6/16/2016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E322BB-75AD-4A1E-9661-2724167329F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12705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DFBD7B-E4FB-4AA8-9540-FD148073ACB3}" type="datetimeFigureOut">
              <a:rPr lang="en-US"/>
              <a:t>6/16/2016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45B7DE-1198-4F2F-B574-CA8CAE34164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82312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http://teach.ufl.edu/development/beyond-the-podium-discussion-series/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5B7DE-1198-4F2F-B574-CA8CAE34164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006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http://teach.ufl.edu/development/beyond-the-podium-discussion-series/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5B7DE-1198-4F2F-B574-CA8CAE34164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2590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http://mediasite.video.ufl.edu/Mediasite/Play/c3f45cc302ba4936905467acc7b91d141d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5B7DE-1198-4F2F-B574-CA8CAE34164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5155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http://mediasite.video.ufl.edu/Mediasite/Play/7009bc8f3c1047b49a06fbaae75c0e071d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5B7DE-1198-4F2F-B574-CA8CAE34164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9056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http://citt.ufl.edu/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5B7DE-1198-4F2F-B574-CA8CAE34164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84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squares"/>
          <p:cNvGrpSpPr/>
          <p:nvPr/>
        </p:nvGrpSpPr>
        <p:grpSpPr>
          <a:xfrm>
            <a:off x="0" y="1135743"/>
            <a:ext cx="1622332" cy="799981"/>
            <a:chOff x="0" y="452558"/>
            <a:chExt cx="914400" cy="524182"/>
          </a:xfrm>
        </p:grpSpPr>
        <p:sp>
          <p:nvSpPr>
            <p:cNvPr id="8" name="Rounded Rectangle 7"/>
            <p:cNvSpPr/>
            <p:nvPr/>
          </p:nvSpPr>
          <p:spPr>
            <a:xfrm>
              <a:off x="591671" y="452558"/>
              <a:ext cx="322729" cy="524180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15154" y="452558"/>
              <a:ext cx="322729" cy="52418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ound Same Side Corner Rectangle 9"/>
            <p:cNvSpPr/>
            <p:nvPr/>
          </p:nvSpPr>
          <p:spPr>
            <a:xfrm rot="5400000">
              <a:off x="-181408" y="633966"/>
              <a:ext cx="524182" cy="161366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324" y="362396"/>
            <a:ext cx="9141619" cy="167640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60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2089595"/>
            <a:ext cx="9141619" cy="886344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accent1"/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09051-6E81-43E8-9099-FF6A0C3DCFE8}" type="datetime1">
              <a:rPr lang="en-US"/>
              <a:t>6/16/2016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87510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EAB04-7709-4C1E-A61A-74684A0170FC}" type="datetime1">
              <a:rPr lang="en-US"/>
              <a:t>6/16/2016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4082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squares"/>
          <p:cNvGrpSpPr/>
          <p:nvPr/>
        </p:nvGrpSpPr>
        <p:grpSpPr>
          <a:xfrm rot="5400000">
            <a:off x="9583007" y="233864"/>
            <a:ext cx="1063300" cy="524046"/>
            <a:chOff x="0" y="452558"/>
            <a:chExt cx="914400" cy="524182"/>
          </a:xfrm>
        </p:grpSpPr>
        <p:sp>
          <p:nvSpPr>
            <p:cNvPr id="8" name="Rounded Rectangle 7"/>
            <p:cNvSpPr/>
            <p:nvPr/>
          </p:nvSpPr>
          <p:spPr>
            <a:xfrm>
              <a:off x="591671" y="452558"/>
              <a:ext cx="322729" cy="524180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15154" y="452558"/>
              <a:ext cx="322729" cy="52418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ound Same Side Corner Rectangle 9"/>
            <p:cNvSpPr/>
            <p:nvPr/>
          </p:nvSpPr>
          <p:spPr>
            <a:xfrm rot="5400000">
              <a:off x="-181408" y="633966"/>
              <a:ext cx="524182" cy="161366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5" name="bottom graphic"/>
          <p:cNvGrpSpPr/>
          <p:nvPr/>
        </p:nvGrpSpPr>
        <p:grpSpPr>
          <a:xfrm>
            <a:off x="0" y="5395517"/>
            <a:ext cx="12188825" cy="1462483"/>
            <a:chOff x="0" y="4046638"/>
            <a:chExt cx="9144000" cy="1096862"/>
          </a:xfrm>
        </p:grpSpPr>
        <p:sp>
          <p:nvSpPr>
            <p:cNvPr id="16" name="Freeform 15"/>
            <p:cNvSpPr/>
            <p:nvPr/>
          </p:nvSpPr>
          <p:spPr bwMode="ltGray">
            <a:xfrm rot="5400000">
              <a:off x="4119794" y="119293"/>
              <a:ext cx="904412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72"/>
            <p:cNvSpPr/>
            <p:nvPr/>
          </p:nvSpPr>
          <p:spPr bwMode="ltGray">
            <a:xfrm rot="5400000">
              <a:off x="4023569" y="23069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51060" y="1150514"/>
            <a:ext cx="1828324" cy="502168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8882" y="1150514"/>
            <a:ext cx="8227457" cy="5021685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9BD0D-E0B1-4CED-AC65-708AC79EB9CD}" type="datetime1">
              <a:rPr lang="en-US"/>
              <a:t>6/16/2016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164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EA6D-DF0B-4D4B-B359-5F1D1D0E30A4}" type="datetime1">
              <a:rPr lang="en-US"/>
              <a:t>6/16/2016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3515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squares"/>
          <p:cNvGrpSpPr/>
          <p:nvPr/>
        </p:nvGrpSpPr>
        <p:grpSpPr>
          <a:xfrm>
            <a:off x="0" y="3124415"/>
            <a:ext cx="1622332" cy="805061"/>
            <a:chOff x="0" y="2343311"/>
            <a:chExt cx="1217066" cy="603796"/>
          </a:xfrm>
        </p:grpSpPr>
        <p:sp>
          <p:nvSpPr>
            <p:cNvPr id="8" name="Rounded Rectangle 7"/>
            <p:cNvSpPr/>
            <p:nvPr/>
          </p:nvSpPr>
          <p:spPr>
            <a:xfrm>
              <a:off x="787514" y="2347123"/>
              <a:ext cx="429552" cy="599984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86370" y="2347123"/>
              <a:ext cx="429552" cy="599984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ound Same Side Corner Rectangle 9"/>
            <p:cNvSpPr/>
            <p:nvPr/>
          </p:nvSpPr>
          <p:spPr>
            <a:xfrm rot="5400000">
              <a:off x="-192604" y="2535915"/>
              <a:ext cx="599986" cy="214778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9" name="bottom graphic"/>
          <p:cNvGrpSpPr/>
          <p:nvPr/>
        </p:nvGrpSpPr>
        <p:grpSpPr>
          <a:xfrm>
            <a:off x="0" y="5409216"/>
            <a:ext cx="12188825" cy="1462483"/>
            <a:chOff x="0" y="4056912"/>
            <a:chExt cx="9144000" cy="1096862"/>
          </a:xfrm>
        </p:grpSpPr>
        <p:sp>
          <p:nvSpPr>
            <p:cNvPr id="20" name="Freeform 19"/>
            <p:cNvSpPr/>
            <p:nvPr/>
          </p:nvSpPr>
          <p:spPr bwMode="ltGray">
            <a:xfrm rot="5400000">
              <a:off x="4119794" y="119293"/>
              <a:ext cx="904412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Rectangle 72"/>
            <p:cNvSpPr/>
            <p:nvPr/>
          </p:nvSpPr>
          <p:spPr bwMode="ltGray">
            <a:xfrm rot="5400000">
              <a:off x="4023569" y="33343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324" y="1932518"/>
            <a:ext cx="9141619" cy="2105367"/>
          </a:xfrm>
        </p:spPr>
        <p:txBody>
          <a:bodyPr anchor="b">
            <a:normAutofit/>
          </a:bodyPr>
          <a:lstStyle>
            <a:lvl1pPr algn="l">
              <a:defRPr sz="60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324" y="4084264"/>
            <a:ext cx="9141619" cy="933297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EDB99-15BC-4479-BAC5-1E502E66917A}" type="datetime1">
              <a:rPr lang="en-US"/>
              <a:t>6/16/2016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693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8882" y="1600200"/>
            <a:ext cx="4875530" cy="45720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2" y="1600200"/>
            <a:ext cx="4875530" cy="45720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C2A3-CD19-48AB-9F64-ECCF75182EDD}" type="datetime1">
              <a:rPr lang="en-US"/>
              <a:t>6/16/2016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97796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2" y="1596571"/>
            <a:ext cx="4875530" cy="816429"/>
          </a:xfrm>
        </p:spPr>
        <p:txBody>
          <a:bodyPr anchor="ctr">
            <a:norm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8882" y="2413000"/>
            <a:ext cx="4875530" cy="3759199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412" y="1596571"/>
            <a:ext cx="4875530" cy="816429"/>
          </a:xfrm>
        </p:spPr>
        <p:txBody>
          <a:bodyPr anchor="ctr">
            <a:norm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412" y="2413000"/>
            <a:ext cx="4875530" cy="3759199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E8C1-7C87-4705-AB97-8CD17D208E3F}" type="datetime1">
              <a:rPr lang="en-US"/>
              <a:t>6/16/2016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87039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C624E-DF92-4841-B9B9-DD11AA239B85}" type="datetime1">
              <a:rPr lang="en-US"/>
              <a:t>6/16/2016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903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bottom graphic"/>
          <p:cNvGrpSpPr/>
          <p:nvPr/>
        </p:nvGrpSpPr>
        <p:grpSpPr>
          <a:xfrm>
            <a:off x="0" y="5409216"/>
            <a:ext cx="12188825" cy="1462483"/>
            <a:chOff x="0" y="4056912"/>
            <a:chExt cx="9144000" cy="1096862"/>
          </a:xfrm>
        </p:grpSpPr>
        <p:sp>
          <p:nvSpPr>
            <p:cNvPr id="9" name="Freeform 8"/>
            <p:cNvSpPr/>
            <p:nvPr/>
          </p:nvSpPr>
          <p:spPr bwMode="ltGray">
            <a:xfrm rot="5400000">
              <a:off x="4119794" y="119293"/>
              <a:ext cx="904412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72"/>
            <p:cNvSpPr/>
            <p:nvPr/>
          </p:nvSpPr>
          <p:spPr bwMode="ltGray">
            <a:xfrm rot="5400000">
              <a:off x="4023569" y="33343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3AE1-4360-4D5B-BDBC-656B872DD533}" type="datetime1">
              <a:rPr lang="en-US"/>
              <a:t>6/16/2016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25395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5530" y="1600200"/>
            <a:ext cx="6094413" cy="45720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8883" y="1600202"/>
            <a:ext cx="3453500" cy="4571999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0708-46A4-4851-883E-8DFB8939107E}" type="datetime1">
              <a:rPr lang="en-US"/>
              <a:t>6/16/2016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83960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8887" y="1600200"/>
            <a:ext cx="6703850" cy="3657600"/>
          </a:xfrm>
          <a:prstGeom prst="roundRect">
            <a:avLst>
              <a:gd name="adj" fmla="val 3098"/>
            </a:avLst>
          </a:prstGeom>
        </p:spPr>
        <p:txBody>
          <a:bodyPr>
            <a:normAutofit/>
          </a:bodyPr>
          <a:lstStyle>
            <a:lvl1pPr marL="0" indent="0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5883" y="1600200"/>
            <a:ext cx="2844059" cy="3759200"/>
          </a:xfrm>
        </p:spPr>
        <p:txBody>
          <a:bodyPr anchor="b">
            <a:norm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8EFFC-86AE-4294-A319-CAFC2651994B}" type="datetime1">
              <a:rPr lang="en-US"/>
              <a:t>6/16/2016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42985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bottom graphic"/>
          <p:cNvGrpSpPr/>
          <p:nvPr/>
        </p:nvGrpSpPr>
        <p:grpSpPr>
          <a:xfrm>
            <a:off x="0" y="5409216"/>
            <a:ext cx="12188825" cy="1462483"/>
            <a:chOff x="0" y="4056912"/>
            <a:chExt cx="9144000" cy="1096862"/>
          </a:xfrm>
        </p:grpSpPr>
        <p:sp>
          <p:nvSpPr>
            <p:cNvPr id="21" name="Freeform 20"/>
            <p:cNvSpPr/>
            <p:nvPr/>
          </p:nvSpPr>
          <p:spPr bwMode="ltGray">
            <a:xfrm rot="5400000">
              <a:off x="4119794" y="119293"/>
              <a:ext cx="904412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72"/>
            <p:cNvSpPr/>
            <p:nvPr/>
          </p:nvSpPr>
          <p:spPr bwMode="ltGray">
            <a:xfrm rot="5400000">
              <a:off x="4023569" y="33343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grpSp>
        <p:nvGrpSpPr>
          <p:cNvPr id="7" name="squares"/>
          <p:cNvGrpSpPr/>
          <p:nvPr/>
        </p:nvGrpSpPr>
        <p:grpSpPr>
          <a:xfrm>
            <a:off x="1" y="800551"/>
            <a:ext cx="1063023" cy="524183"/>
            <a:chOff x="0" y="452558"/>
            <a:chExt cx="914400" cy="524182"/>
          </a:xfrm>
        </p:grpSpPr>
        <p:sp>
          <p:nvSpPr>
            <p:cNvPr id="8" name="Rounded Rectangle 7"/>
            <p:cNvSpPr/>
            <p:nvPr/>
          </p:nvSpPr>
          <p:spPr>
            <a:xfrm>
              <a:off x="591671" y="452558"/>
              <a:ext cx="322729" cy="524180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15154" y="452558"/>
              <a:ext cx="322729" cy="52418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ound Same Side Corner Rectangle 9"/>
            <p:cNvSpPr/>
            <p:nvPr/>
          </p:nvSpPr>
          <p:spPr>
            <a:xfrm rot="5400000">
              <a:off x="-181408" y="633966"/>
              <a:ext cx="524182" cy="161366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8883" y="6448425"/>
            <a:ext cx="8288401" cy="180976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8883" y="152400"/>
            <a:ext cx="9751060" cy="1295400"/>
          </a:xfrm>
          <a:prstGeom prst="rect">
            <a:avLst/>
          </a:prstGeom>
        </p:spPr>
        <p:txBody>
          <a:bodyPr vert="horz" lIns="121899" tIns="60949" rIns="121899" bIns="60949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1600200"/>
            <a:ext cx="9751060" cy="4572000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547913" y="6448425"/>
            <a:ext cx="1422030" cy="180976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29E8617-6EA8-4B97-A5E8-E18E98765EE2}" type="datetime1">
              <a:rPr lang="en-US"/>
              <a:pPr/>
              <a:t>6/16/2016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71516" y="6448425"/>
            <a:ext cx="812588" cy="180976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4C99D79-8A4B-4031-B1E0-AF26F8EDF2BC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82682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47" indent="-304747" algn="l" defTabSz="1218987" rtl="0" eaLnBrk="1" latinLnBrk="0" hangingPunct="1">
        <a:lnSpc>
          <a:spcPct val="90000"/>
        </a:lnSpc>
        <a:spcBef>
          <a:spcPts val="1800"/>
        </a:spcBef>
        <a:buClr>
          <a:schemeClr val="accent1"/>
        </a:buClr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55772" indent="-304747" algn="l" defTabSz="1218987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06797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57822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08847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59872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3010897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61922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912947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tt.ufl.edu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CITT Services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Center  for Instructional Technology and Training</a:t>
            </a: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80212" y="3657600"/>
            <a:ext cx="4572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entury Gothic" panose="020B0502020202020204" pitchFamily="34" charset="0"/>
              </a:rPr>
              <a:t>Stephanie McClelland</a:t>
            </a:r>
          </a:p>
          <a:p>
            <a:r>
              <a:rPr lang="en-US" sz="2800" dirty="0" smtClean="0">
                <a:latin typeface="Century Gothic" panose="020B0502020202020204" pitchFamily="34" charset="0"/>
              </a:rPr>
              <a:t>Associate Director </a:t>
            </a:r>
            <a:endParaRPr lang="en-US" sz="2800" dirty="0" smtClean="0">
              <a:latin typeface="Century Gothic" panose="020B0502020202020204" pitchFamily="34" charset="0"/>
            </a:endParaRPr>
          </a:p>
          <a:p>
            <a:r>
              <a:rPr lang="en-US" sz="2800" dirty="0" smtClean="0">
                <a:latin typeface="Century Gothic" panose="020B0502020202020204" pitchFamily="34" charset="0"/>
              </a:rPr>
              <a:t>Peer to Peer</a:t>
            </a:r>
            <a:endParaRPr lang="en-US" sz="2800" dirty="0">
              <a:latin typeface="Century Gothic" panose="020B0502020202020204" pitchFamily="34" charset="0"/>
            </a:endParaRPr>
          </a:p>
          <a:p>
            <a:r>
              <a:rPr lang="en-US" sz="2800" dirty="0" smtClean="0">
                <a:latin typeface="Century Gothic" panose="020B0502020202020204" pitchFamily="34" charset="0"/>
              </a:rPr>
              <a:t>June 17, 2016</a:t>
            </a:r>
            <a:endParaRPr lang="en-US" sz="2800" dirty="0" smtClean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242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012" y="838200"/>
            <a:ext cx="10590529" cy="5334000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Century Gothic" panose="020B0502020202020204" pitchFamily="34" charset="0"/>
              </a:rPr>
              <a:t>Knowledgeable studio staff</a:t>
            </a:r>
          </a:p>
          <a:p>
            <a:r>
              <a:rPr lang="en-US" sz="3600" dirty="0" smtClean="0">
                <a:latin typeface="Century Gothic" panose="020B0502020202020204" pitchFamily="34" charset="0"/>
              </a:rPr>
              <a:t>Green Screen recordings</a:t>
            </a:r>
          </a:p>
          <a:p>
            <a:r>
              <a:rPr lang="en-US" sz="3600" dirty="0" smtClean="0">
                <a:latin typeface="Century Gothic" panose="020B0502020202020204" pitchFamily="34" charset="0"/>
              </a:rPr>
              <a:t>Mediasite recordings</a:t>
            </a:r>
          </a:p>
          <a:p>
            <a:r>
              <a:rPr lang="en-US" sz="3600" dirty="0" smtClean="0">
                <a:latin typeface="Century Gothic" panose="020B0502020202020204" pitchFamily="34" charset="0"/>
              </a:rPr>
              <a:t>Teleprompter available for using scripts</a:t>
            </a:r>
          </a:p>
          <a:p>
            <a:r>
              <a:rPr lang="en-US" sz="3600" dirty="0" smtClean="0">
                <a:latin typeface="Century Gothic" panose="020B0502020202020204" pitchFamily="34" charset="0"/>
              </a:rPr>
              <a:t>Assistance with Voice Over</a:t>
            </a:r>
          </a:p>
          <a:p>
            <a:pPr lvl="1"/>
            <a:r>
              <a:rPr lang="en-US" sz="3200" dirty="0" smtClean="0">
                <a:latin typeface="Century Gothic" panose="020B0502020202020204" pitchFamily="34" charset="0"/>
              </a:rPr>
              <a:t>Camtasia, Audacity, Captivate</a:t>
            </a:r>
          </a:p>
          <a:p>
            <a:r>
              <a:rPr lang="en-US" sz="3600" dirty="0" smtClean="0">
                <a:latin typeface="Century Gothic" panose="020B0502020202020204" pitchFamily="34" charset="0"/>
              </a:rPr>
              <a:t>Document camera capabilities</a:t>
            </a:r>
            <a:endParaRPr lang="en-US" sz="3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002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Training and Development</a:t>
            </a:r>
            <a:endParaRPr lang="en-US" dirty="0"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612" y="457200"/>
            <a:ext cx="4234920" cy="2382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63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8883" y="1066800"/>
            <a:ext cx="9751060" cy="5105400"/>
          </a:xfrm>
        </p:spPr>
        <p:txBody>
          <a:bodyPr/>
          <a:lstStyle/>
          <a:p>
            <a:r>
              <a:rPr lang="en-US" sz="3600" dirty="0" smtClean="0">
                <a:latin typeface="Century Gothic" panose="020B0502020202020204" pitchFamily="34" charset="0"/>
              </a:rPr>
              <a:t>Provide Trainings for Faculty</a:t>
            </a:r>
          </a:p>
          <a:p>
            <a:pPr lvl="1"/>
            <a:r>
              <a:rPr lang="en-US" sz="3200" dirty="0" smtClean="0">
                <a:latin typeface="Century Gothic" panose="020B0502020202020204" pitchFamily="34" charset="0"/>
              </a:rPr>
              <a:t>Canvas Bootcamp</a:t>
            </a:r>
          </a:p>
          <a:p>
            <a:pPr lvl="1"/>
            <a:r>
              <a:rPr lang="en-US" sz="3200" dirty="0" smtClean="0">
                <a:latin typeface="Century Gothic" panose="020B0502020202020204" pitchFamily="34" charset="0"/>
              </a:rPr>
              <a:t>Using Peer Review</a:t>
            </a:r>
          </a:p>
          <a:p>
            <a:pPr lvl="1"/>
            <a:r>
              <a:rPr lang="en-US" sz="3200" dirty="0" smtClean="0">
                <a:latin typeface="Century Gothic" panose="020B0502020202020204" pitchFamily="34" charset="0"/>
              </a:rPr>
              <a:t>Power of Rubrics</a:t>
            </a:r>
          </a:p>
          <a:p>
            <a:pPr lvl="1"/>
            <a:endParaRPr lang="en-US" sz="3200" dirty="0">
              <a:latin typeface="Century Gothic" panose="020B0502020202020204" pitchFamily="34" charset="0"/>
            </a:endParaRPr>
          </a:p>
          <a:p>
            <a:pPr lvl="1"/>
            <a:r>
              <a:rPr lang="en-US" sz="3200" dirty="0" smtClean="0">
                <a:latin typeface="Century Gothic" panose="020B0502020202020204" pitchFamily="34" charset="0"/>
              </a:rPr>
              <a:t>Accessibility Training</a:t>
            </a:r>
          </a:p>
          <a:p>
            <a:pPr marL="451025" lvl="1" indent="0">
              <a:buNone/>
            </a:pPr>
            <a:endParaRPr lang="en-US" sz="3200" dirty="0">
              <a:latin typeface="Century Gothic" panose="020B0502020202020204" pitchFamily="34" charset="0"/>
            </a:endParaRPr>
          </a:p>
          <a:p>
            <a:pPr marL="451025" lvl="1" indent="0">
              <a:buNone/>
            </a:pPr>
            <a:r>
              <a:rPr lang="en-US" sz="3200" dirty="0" smtClean="0">
                <a:latin typeface="Century Gothic" panose="020B0502020202020204" pitchFamily="34" charset="0"/>
              </a:rPr>
              <a:t>Training.it.ufl.edu</a:t>
            </a:r>
          </a:p>
          <a:p>
            <a:pPr marL="451025" lvl="1" indent="0">
              <a:buNone/>
            </a:pPr>
            <a:endParaRPr lang="en-US" sz="3200" dirty="0" smtClean="0">
              <a:latin typeface="Century Gothic" panose="020B0502020202020204" pitchFamily="34" charset="0"/>
            </a:endParaRPr>
          </a:p>
          <a:p>
            <a:pPr lvl="1"/>
            <a:endParaRPr lang="en-US" sz="3200" dirty="0" smtClean="0">
              <a:latin typeface="Century Gothic" panose="020B0502020202020204" pitchFamily="34" charset="0"/>
            </a:endParaRPr>
          </a:p>
          <a:p>
            <a:pPr lvl="1"/>
            <a:endParaRPr lang="en-US" sz="3200" dirty="0" smtClean="0">
              <a:latin typeface="Century Gothic" panose="020B0502020202020204" pitchFamily="34" charset="0"/>
            </a:endParaRPr>
          </a:p>
          <a:p>
            <a:pPr marL="451025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368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How to get help</a:t>
            </a:r>
            <a:endParaRPr lang="en-US" dirty="0">
              <a:latin typeface="Century Gothic" panose="020B0502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412" y="2362200"/>
            <a:ext cx="7383279" cy="4224338"/>
          </a:xfrm>
          <a:prstGeom prst="rect">
            <a:avLst/>
          </a:prstGeom>
        </p:spPr>
      </p:pic>
      <p:sp>
        <p:nvSpPr>
          <p:cNvPr id="8" name="Left Arrow 7"/>
          <p:cNvSpPr/>
          <p:nvPr/>
        </p:nvSpPr>
        <p:spPr>
          <a:xfrm>
            <a:off x="8685212" y="2971800"/>
            <a:ext cx="1981200" cy="609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88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Questions?</a:t>
            </a: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434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Century Gothic" panose="020B0502020202020204" pitchFamily="34" charset="0"/>
              </a:rPr>
              <a:t>What We Provide</a:t>
            </a:r>
            <a:endParaRPr lang="en-US" sz="4800" dirty="0">
              <a:latin typeface="Century Gothic" panose="020B0502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218883" y="1905000"/>
            <a:ext cx="9751060" cy="4572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Century Gothic" panose="020B0502020202020204" pitchFamily="34" charset="0"/>
              </a:rPr>
              <a:t>Instructional Design </a:t>
            </a:r>
            <a:r>
              <a:rPr lang="en-US" sz="3600" dirty="0" smtClean="0">
                <a:latin typeface="Century Gothic" panose="020B0502020202020204" pitchFamily="34" charset="0"/>
              </a:rPr>
              <a:t>Services</a:t>
            </a:r>
          </a:p>
          <a:p>
            <a:r>
              <a:rPr lang="en-US" sz="3600" dirty="0" smtClean="0">
                <a:latin typeface="Century Gothic" panose="020B0502020202020204" pitchFamily="34" charset="0"/>
              </a:rPr>
              <a:t>Video Services</a:t>
            </a:r>
          </a:p>
          <a:p>
            <a:r>
              <a:rPr lang="en-US" sz="3600" dirty="0" smtClean="0">
                <a:latin typeface="Century Gothic" panose="020B0502020202020204" pitchFamily="34" charset="0"/>
              </a:rPr>
              <a:t>Training and Development</a:t>
            </a:r>
            <a:endParaRPr lang="en-US" sz="3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341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Instructional Design</a:t>
            </a:r>
            <a:endParaRPr lang="en-US" dirty="0">
              <a:latin typeface="Century Gothic" panose="020B0502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4012" y="533400"/>
            <a:ext cx="3422120" cy="1924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68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012" y="838200"/>
            <a:ext cx="10590529" cy="5334000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Century Gothic" panose="020B0502020202020204" pitchFamily="34" charset="0"/>
              </a:rPr>
              <a:t>Provide assistance on writing measurable Student Learning Objectives that align with activities and assessments</a:t>
            </a:r>
          </a:p>
          <a:p>
            <a:r>
              <a:rPr lang="en-US" sz="3600" dirty="0" smtClean="0">
                <a:latin typeface="Century Gothic" panose="020B0502020202020204" pitchFamily="34" charset="0"/>
              </a:rPr>
              <a:t>Design course layout, organization, and look (with instructor feedback)</a:t>
            </a:r>
          </a:p>
          <a:p>
            <a:r>
              <a:rPr lang="en-US" sz="3600" dirty="0" smtClean="0">
                <a:latin typeface="Century Gothic" panose="020B0502020202020204" pitchFamily="34" charset="0"/>
              </a:rPr>
              <a:t>Insert content and build assignments/assessments into Canvas</a:t>
            </a:r>
          </a:p>
          <a:p>
            <a:r>
              <a:rPr lang="en-US" sz="3600" dirty="0" smtClean="0">
                <a:latin typeface="Century Gothic" panose="020B0502020202020204" pitchFamily="34" charset="0"/>
              </a:rPr>
              <a:t>Distribute surveys for student feedback</a:t>
            </a:r>
            <a:endParaRPr lang="en-US" sz="3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86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0412" y="1295400"/>
            <a:ext cx="9751060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600" dirty="0" smtClean="0">
              <a:latin typeface="Century Gothic" panose="020B0502020202020204" pitchFamily="34" charset="0"/>
            </a:endParaRPr>
          </a:p>
          <a:p>
            <a:r>
              <a:rPr lang="en-US" sz="3600" dirty="0" smtClean="0">
                <a:latin typeface="Century Gothic" panose="020B0502020202020204" pitchFamily="34" charset="0"/>
              </a:rPr>
              <a:t>ID services typically take a full semester of development</a:t>
            </a:r>
          </a:p>
          <a:p>
            <a:r>
              <a:rPr lang="en-US" sz="3600" dirty="0" smtClean="0">
                <a:latin typeface="Century Gothic" panose="020B0502020202020204" pitchFamily="34" charset="0"/>
              </a:rPr>
              <a:t>Full development vs. Partial development</a:t>
            </a:r>
          </a:p>
          <a:p>
            <a:r>
              <a:rPr lang="en-US" sz="3600" dirty="0" smtClean="0">
                <a:latin typeface="Century Gothic" panose="020B0502020202020204" pitchFamily="34" charset="0"/>
              </a:rPr>
              <a:t>Services are FREE! No cost to you or your department</a:t>
            </a:r>
            <a:endParaRPr lang="en-US" sz="36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71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0412" y="1295400"/>
            <a:ext cx="9751060" cy="4572000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entury Gothic" panose="020B0502020202020204" pitchFamily="34" charset="0"/>
              </a:rPr>
              <a:t>Request Course Assistance</a:t>
            </a:r>
          </a:p>
          <a:p>
            <a:r>
              <a:rPr lang="en-US" sz="3200" dirty="0">
                <a:latin typeface="Century Gothic" panose="020B0502020202020204" pitchFamily="34" charset="0"/>
                <a:hlinkClick r:id="rId3"/>
              </a:rPr>
              <a:t>www.citt.ufl.edu</a:t>
            </a:r>
            <a:r>
              <a:rPr lang="en-US" sz="3200" dirty="0">
                <a:latin typeface="Century Gothic" panose="020B0502020202020204" pitchFamily="34" charset="0"/>
              </a:rPr>
              <a:t> – Course Assistance Request Form</a:t>
            </a:r>
          </a:p>
          <a:p>
            <a:r>
              <a:rPr lang="en-US" sz="3200" dirty="0">
                <a:latin typeface="Century Gothic" panose="020B0502020202020204" pitchFamily="34" charset="0"/>
              </a:rPr>
              <a:t>Other items on Website:</a:t>
            </a:r>
          </a:p>
          <a:p>
            <a:pPr lvl="1"/>
            <a:r>
              <a:rPr lang="en-US" sz="3200" dirty="0">
                <a:latin typeface="Century Gothic" panose="020B0502020202020204" pitchFamily="34" charset="0"/>
              </a:rPr>
              <a:t>Tool Box</a:t>
            </a:r>
          </a:p>
          <a:p>
            <a:pPr lvl="1"/>
            <a:r>
              <a:rPr lang="en-US" sz="3200" dirty="0">
                <a:latin typeface="Century Gothic" panose="020B0502020202020204" pitchFamily="34" charset="0"/>
              </a:rPr>
              <a:t>Online Teaching Resources-Active Learning, Student Engagement</a:t>
            </a:r>
          </a:p>
          <a:p>
            <a:pPr lvl="1"/>
            <a:r>
              <a:rPr lang="en-US" sz="3200" dirty="0">
                <a:latin typeface="Century Gothic" panose="020B0502020202020204" pitchFamily="34" charset="0"/>
              </a:rPr>
              <a:t>Blog</a:t>
            </a:r>
          </a:p>
          <a:p>
            <a:pPr marL="0" indent="0">
              <a:buNone/>
            </a:pPr>
            <a:endParaRPr lang="en-US" sz="3600" dirty="0" smtClean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053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Video Services</a:t>
            </a:r>
            <a:endParaRPr lang="en-US" dirty="0">
              <a:latin typeface="Century Gothic" panose="020B0502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8412" y="522460"/>
            <a:ext cx="3760153" cy="282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51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012" y="838200"/>
            <a:ext cx="10590529" cy="5334000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Century Gothic" panose="020B0502020202020204" pitchFamily="34" charset="0"/>
              </a:rPr>
              <a:t>Knowledgeable studio staff</a:t>
            </a:r>
          </a:p>
          <a:p>
            <a:r>
              <a:rPr lang="en-US" sz="3600" dirty="0" smtClean="0">
                <a:latin typeface="Century Gothic" panose="020B0502020202020204" pitchFamily="34" charset="0"/>
              </a:rPr>
              <a:t>Green Screen recordings</a:t>
            </a: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5611" y="2514600"/>
            <a:ext cx="707533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143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012" y="838200"/>
            <a:ext cx="10590529" cy="5334000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Century Gothic" panose="020B0502020202020204" pitchFamily="34" charset="0"/>
              </a:rPr>
              <a:t>Knowledgeable studio staff</a:t>
            </a:r>
          </a:p>
          <a:p>
            <a:r>
              <a:rPr lang="en-US" sz="3600" dirty="0" smtClean="0">
                <a:latin typeface="Century Gothic" panose="020B0502020202020204" pitchFamily="34" charset="0"/>
              </a:rPr>
              <a:t>Green Screen recordings</a:t>
            </a:r>
          </a:p>
          <a:p>
            <a:r>
              <a:rPr lang="en-US" sz="3600" dirty="0" smtClean="0">
                <a:latin typeface="Century Gothic" panose="020B0502020202020204" pitchFamily="34" charset="0"/>
              </a:rPr>
              <a:t>Mediasite recordings</a:t>
            </a:r>
          </a:p>
        </p:txBody>
      </p:sp>
      <p:pic>
        <p:nvPicPr>
          <p:cNvPr id="4" name="Content Placeholder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5276" y="2971800"/>
            <a:ext cx="6096000" cy="3734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268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oking 16x9">
  <a:themeElements>
    <a:clrScheme name="Cooking_16x9">
      <a:dk1>
        <a:srgbClr val="000000"/>
      </a:dk1>
      <a:lt1>
        <a:sysClr val="window" lastClr="FFFFFF"/>
      </a:lt1>
      <a:dk2>
        <a:srgbClr val="7F7F7F"/>
      </a:dk2>
      <a:lt2>
        <a:srgbClr val="E6E6E6"/>
      </a:lt2>
      <a:accent1>
        <a:srgbClr val="89C01C"/>
      </a:accent1>
      <a:accent2>
        <a:srgbClr val="FCB22C"/>
      </a:accent2>
      <a:accent3>
        <a:srgbClr val="FE750E"/>
      </a:accent3>
      <a:accent4>
        <a:srgbClr val="F23610"/>
      </a:accent4>
      <a:accent5>
        <a:srgbClr val="7C283A"/>
      </a:accent5>
      <a:accent6>
        <a:srgbClr val="3E7520"/>
      </a:accent6>
      <a:hlink>
        <a:srgbClr val="89C01C"/>
      </a:hlink>
      <a:folHlink>
        <a:srgbClr val="A6A6A6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Subtle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l="180000" t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Cooking_16x9">
      <a:dk1>
        <a:srgbClr val="000000"/>
      </a:dk1>
      <a:lt1>
        <a:sysClr val="window" lastClr="FFFFFF"/>
      </a:lt1>
      <a:dk2>
        <a:srgbClr val="7F7F7F"/>
      </a:dk2>
      <a:lt2>
        <a:srgbClr val="E6E6E6"/>
      </a:lt2>
      <a:accent1>
        <a:srgbClr val="89C01C"/>
      </a:accent1>
      <a:accent2>
        <a:srgbClr val="FCB22C"/>
      </a:accent2>
      <a:accent3>
        <a:srgbClr val="FE750E"/>
      </a:accent3>
      <a:accent4>
        <a:srgbClr val="F23610"/>
      </a:accent4>
      <a:accent5>
        <a:srgbClr val="7C283A"/>
      </a:accent5>
      <a:accent6>
        <a:srgbClr val="3E7520"/>
      </a:accent6>
      <a:hlink>
        <a:srgbClr val="89C01C"/>
      </a:hlink>
      <a:folHlink>
        <a:srgbClr val="A6A6A6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Subtle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l="180000" t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ooking_16x9">
      <a:dk1>
        <a:srgbClr val="000000"/>
      </a:dk1>
      <a:lt1>
        <a:sysClr val="window" lastClr="FFFFFF"/>
      </a:lt1>
      <a:dk2>
        <a:srgbClr val="7F7F7F"/>
      </a:dk2>
      <a:lt2>
        <a:srgbClr val="E6E6E6"/>
      </a:lt2>
      <a:accent1>
        <a:srgbClr val="89C01C"/>
      </a:accent1>
      <a:accent2>
        <a:srgbClr val="FCB22C"/>
      </a:accent2>
      <a:accent3>
        <a:srgbClr val="FE750E"/>
      </a:accent3>
      <a:accent4>
        <a:srgbClr val="F23610"/>
      </a:accent4>
      <a:accent5>
        <a:srgbClr val="7C283A"/>
      </a:accent5>
      <a:accent6>
        <a:srgbClr val="3E7520"/>
      </a:accent6>
      <a:hlink>
        <a:srgbClr val="89C01C"/>
      </a:hlink>
      <a:folHlink>
        <a:srgbClr val="A6A6A6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Subtle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l="180000" t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863CEF8-E427-41A3-B701-02CD4579E28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Fresh food presentation (widescreen)</Template>
  <TotalTime>0</TotalTime>
  <Words>209</Words>
  <Application>Microsoft Office PowerPoint</Application>
  <PresentationFormat>Custom</PresentationFormat>
  <Paragraphs>62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Constantia</vt:lpstr>
      <vt:lpstr>Cooking 16x9</vt:lpstr>
      <vt:lpstr>CITT Services</vt:lpstr>
      <vt:lpstr>What We Provide</vt:lpstr>
      <vt:lpstr>Instructional Design</vt:lpstr>
      <vt:lpstr>PowerPoint Presentation</vt:lpstr>
      <vt:lpstr>PowerPoint Presentation</vt:lpstr>
      <vt:lpstr>PowerPoint Presentation</vt:lpstr>
      <vt:lpstr>Video Services</vt:lpstr>
      <vt:lpstr>PowerPoint Presentation</vt:lpstr>
      <vt:lpstr>PowerPoint Presentation</vt:lpstr>
      <vt:lpstr>PowerPoint Presentation</vt:lpstr>
      <vt:lpstr>Training and Development</vt:lpstr>
      <vt:lpstr>PowerPoint Presentation</vt:lpstr>
      <vt:lpstr>How to get help</vt:lpstr>
      <vt:lpstr>Questions?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2015-04-30T18:45:50Z</dcterms:created>
  <dcterms:modified xsi:type="dcterms:W3CDTF">2016-06-16T18:56:46Z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TC027879429991</vt:lpwstr>
  </property>
</Properties>
</file>