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2" r:id="rId6"/>
    <p:sldId id="260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B"/>
    <a:srgbClr val="F26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10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/>
          </a:bodyPr>
          <a:lstStyle>
            <a:lvl1pPr algn="r">
              <a:defRPr sz="4800" b="1">
                <a:solidFill>
                  <a:srgbClr val="00539B"/>
                </a:solidFill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6553200" y="4800600"/>
            <a:ext cx="1920240" cy="36576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  <a:extLst/>
          </a:lstStyle>
          <a:p>
            <a:fld id="{42F1F1E9-2AB1-44B4-980C-25193A48E369}" type="datetimeFigureOut">
              <a:rPr lang="en-US" smtClean="0"/>
              <a:pPr/>
              <a:t>11/19/2015</a:t>
            </a:fld>
            <a:endParaRPr lang="en-US" dirty="0"/>
          </a:p>
        </p:txBody>
      </p:sp>
      <p:sp>
        <p:nvSpPr>
          <p:cNvPr id="21" name="Rectangle 19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03429"/>
            <a:ext cx="2286000" cy="204342"/>
          </a:xfrm>
          <a:prstGeom prst="rect">
            <a:avLst/>
          </a:prstGeom>
        </p:spPr>
      </p:pic>
      <p:sp>
        <p:nvSpPr>
          <p:cNvPr id="25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extBox 25"/>
          <p:cNvSpPr txBox="1"/>
          <p:nvPr userDrawn="1"/>
        </p:nvSpPr>
        <p:spPr>
          <a:xfrm>
            <a:off x="7391400" y="655022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www.it.ufl.edu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effectLst/>
        </p:spPr>
        <p:txBody>
          <a:bodyPr rtlCol="0"/>
          <a:lstStyle>
            <a:lvl1pPr>
              <a:defRPr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1250"/>
          </a:xfrm>
        </p:spPr>
        <p:txBody>
          <a:bodyPr anchor="ctr"/>
          <a:lstStyle>
            <a:lvl1pPr>
              <a:defRPr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4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9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03429"/>
            <a:ext cx="2286000" cy="204342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>
            <a:off x="7391400" y="655022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www.it.ufl.edu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9" name="Rectangle 19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1" name="Rectangle 19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F2652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03429"/>
            <a:ext cx="2286000" cy="204342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>
            <a:off x="7391400" y="655022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www.it.ufl.edu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9" r:id="rId3"/>
    <p:sldLayoutId id="2147483691" r:id="rId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rgbClr val="00539B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chives.gov/cui/registry/category-list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Placeholder For the UFIT Template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Nov 20 Peer2peer</a:t>
            </a:r>
          </a:p>
          <a:p>
            <a:r>
              <a:rPr lang="en-US" dirty="0" smtClean="0"/>
              <a:t>Erik Deumens</a:t>
            </a:r>
          </a:p>
          <a:p>
            <a:r>
              <a:rPr lang="en-US" dirty="0" smtClean="0"/>
              <a:t>Research Computing</a:t>
            </a:r>
            <a:endParaRPr lang="en-US" dirty="0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>
          <a:xfrm>
            <a:off x="6553200" y="4800600"/>
            <a:ext cx="1920240" cy="36576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11/20/2015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5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3200" y="2514600"/>
            <a:ext cx="3581400" cy="1112838"/>
          </a:xfrm>
        </p:spPr>
        <p:txBody>
          <a:bodyPr/>
          <a:lstStyle/>
          <a:p>
            <a:r>
              <a:rPr lang="en-US" dirty="0"/>
              <a:t>Q</a:t>
            </a:r>
            <a:r>
              <a:rPr lang="en-US" dirty="0" smtClean="0"/>
              <a:t>uestions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238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story of “FISMA at UF”</a:t>
            </a:r>
          </a:p>
          <a:p>
            <a:r>
              <a:rPr lang="en-US" dirty="0" smtClean="0"/>
              <a:t>Laws and regulations</a:t>
            </a:r>
          </a:p>
          <a:p>
            <a:r>
              <a:rPr lang="en-US" dirty="0" smtClean="0"/>
              <a:t>“Business” processes</a:t>
            </a:r>
          </a:p>
          <a:p>
            <a:pPr lvl="1"/>
            <a:r>
              <a:rPr lang="en-US" dirty="0" smtClean="0"/>
              <a:t>Research practices</a:t>
            </a:r>
          </a:p>
          <a:p>
            <a:r>
              <a:rPr lang="en-US" dirty="0" smtClean="0"/>
              <a:t>Training requirements</a:t>
            </a:r>
          </a:p>
          <a:p>
            <a:r>
              <a:rPr lang="en-US" dirty="0" smtClean="0"/>
              <a:t>IT System</a:t>
            </a:r>
          </a:p>
          <a:p>
            <a:pPr lvl="1"/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Software</a:t>
            </a:r>
          </a:p>
          <a:p>
            <a:pPr lvl="1"/>
            <a:r>
              <a:rPr lang="en-US" dirty="0" smtClean="0"/>
              <a:t>People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and restricted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1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Contract requirements increasingly include clauses for compliance with FISMA and other laws and regulations</a:t>
            </a:r>
          </a:p>
          <a:p>
            <a:r>
              <a:rPr lang="en-US" dirty="0"/>
              <a:t>Big research </a:t>
            </a:r>
            <a:r>
              <a:rPr lang="en-US" dirty="0" smtClean="0"/>
              <a:t>contract with Texas Health and Human Services Commission triggered action</a:t>
            </a:r>
          </a:p>
          <a:p>
            <a:r>
              <a:rPr lang="en-US" dirty="0" smtClean="0"/>
              <a:t>Start April 1, 2015</a:t>
            </a:r>
          </a:p>
          <a:p>
            <a:r>
              <a:rPr lang="en-US" dirty="0" smtClean="0"/>
              <a:t>Target June 30, 2015</a:t>
            </a:r>
          </a:p>
          <a:p>
            <a:r>
              <a:rPr lang="en-US" dirty="0" smtClean="0"/>
              <a:t>Extra work needed until Oct 30, 2015</a:t>
            </a:r>
          </a:p>
          <a:p>
            <a:r>
              <a:rPr lang="en-US" dirty="0" smtClean="0"/>
              <a:t>Now system is stable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255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FISMA</a:t>
            </a:r>
          </a:p>
          <a:p>
            <a:pPr lvl="1"/>
            <a:r>
              <a:rPr lang="en-US" dirty="0" smtClean="0"/>
              <a:t>Federal Information Systems Management Act 2003</a:t>
            </a:r>
          </a:p>
          <a:p>
            <a:pPr lvl="1"/>
            <a:r>
              <a:rPr lang="en-US" dirty="0" smtClean="0"/>
              <a:t>Federal Information Systems Modernization Act 2014</a:t>
            </a:r>
          </a:p>
          <a:p>
            <a:r>
              <a:rPr lang="en-US" dirty="0" smtClean="0"/>
              <a:t>-&gt; </a:t>
            </a:r>
            <a:r>
              <a:rPr lang="en-US" dirty="0" smtClean="0"/>
              <a:t>NIST</a:t>
            </a:r>
          </a:p>
          <a:p>
            <a:pPr lvl="1"/>
            <a:r>
              <a:rPr lang="en-US" dirty="0" smtClean="0"/>
              <a:t>Federal Information Processing Standards</a:t>
            </a:r>
          </a:p>
          <a:p>
            <a:pPr lvl="2"/>
            <a:r>
              <a:rPr lang="en-US" dirty="0" smtClean="0"/>
              <a:t>FIPS 199 data classification</a:t>
            </a:r>
          </a:p>
          <a:p>
            <a:pPr lvl="2"/>
            <a:r>
              <a:rPr lang="en-US" dirty="0" smtClean="0"/>
              <a:t>FIPS 200 system requirements</a:t>
            </a:r>
          </a:p>
          <a:p>
            <a:pPr lvl="1"/>
            <a:r>
              <a:rPr lang="en-US" dirty="0" smtClean="0"/>
              <a:t>Special Publication 800-53 control </a:t>
            </a:r>
            <a:r>
              <a:rPr lang="en-US" dirty="0" smtClean="0"/>
              <a:t>descriptions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Laws and regulations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55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dimensions</a:t>
            </a:r>
          </a:p>
          <a:p>
            <a:pPr lvl="1"/>
            <a:r>
              <a:rPr lang="en-US" dirty="0" smtClean="0"/>
              <a:t>Confidentiality</a:t>
            </a:r>
          </a:p>
          <a:p>
            <a:pPr lvl="1"/>
            <a:r>
              <a:rPr lang="en-US" dirty="0" smtClean="0"/>
              <a:t>Integrity</a:t>
            </a:r>
          </a:p>
          <a:p>
            <a:pPr lvl="1"/>
            <a:r>
              <a:rPr lang="en-US" dirty="0" smtClean="0"/>
              <a:t>Availability</a:t>
            </a:r>
          </a:p>
          <a:p>
            <a:r>
              <a:rPr lang="en-US" dirty="0" smtClean="0"/>
              <a:t>Impact on mission of compromise</a:t>
            </a:r>
          </a:p>
          <a:p>
            <a:pPr lvl="1"/>
            <a:r>
              <a:rPr lang="en-US" dirty="0" smtClean="0"/>
              <a:t>Low – Moderate – High</a:t>
            </a:r>
          </a:p>
          <a:p>
            <a:r>
              <a:rPr lang="en-US" dirty="0" smtClean="0"/>
              <a:t>Systems need to have controls</a:t>
            </a:r>
          </a:p>
          <a:p>
            <a:pPr lvl="1"/>
            <a:r>
              <a:rPr lang="en-US" dirty="0" smtClean="0"/>
              <a:t>Match highest of data classification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classification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918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Executive </a:t>
            </a:r>
            <a:r>
              <a:rPr lang="en-US" dirty="0" smtClean="0"/>
              <a:t>order </a:t>
            </a:r>
            <a:r>
              <a:rPr lang="en-US" dirty="0" smtClean="0"/>
              <a:t>13556 2010 </a:t>
            </a:r>
          </a:p>
          <a:p>
            <a:pPr lvl="1"/>
            <a:r>
              <a:rPr lang="en-US" dirty="0" smtClean="0"/>
              <a:t>Controlled </a:t>
            </a:r>
            <a:r>
              <a:rPr lang="en-US" dirty="0" smtClean="0"/>
              <a:t>Unclassified </a:t>
            </a:r>
            <a:r>
              <a:rPr lang="en-US" dirty="0" smtClean="0"/>
              <a:t>Information (CUI)</a:t>
            </a:r>
          </a:p>
          <a:p>
            <a:pPr lvl="1"/>
            <a:r>
              <a:rPr lang="en-US" dirty="0" smtClean="0"/>
              <a:t>Memo August 2015</a:t>
            </a:r>
          </a:p>
          <a:p>
            <a:r>
              <a:rPr lang="en-US" dirty="0" smtClean="0"/>
              <a:t>Federal Acquisition Regulation 2016</a:t>
            </a:r>
          </a:p>
          <a:p>
            <a:pPr lvl="1"/>
            <a:r>
              <a:rPr lang="en-US" dirty="0" smtClean="0"/>
              <a:t>In all contracts</a:t>
            </a:r>
          </a:p>
          <a:p>
            <a:r>
              <a:rPr lang="en-US" dirty="0" smtClean="0"/>
              <a:t>-&gt; National Archive and Records Administration (NARA)</a:t>
            </a:r>
          </a:p>
          <a:p>
            <a:pPr lvl="1"/>
            <a:r>
              <a:rPr lang="en-US" dirty="0" smtClean="0"/>
              <a:t>CUI registry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www.archives.gov/cui/registry/category-list.html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-&gt; NIST</a:t>
            </a:r>
            <a:endParaRPr lang="en-US" dirty="0" smtClean="0"/>
          </a:p>
          <a:p>
            <a:pPr lvl="1"/>
            <a:r>
              <a:rPr lang="en-US" dirty="0" smtClean="0"/>
              <a:t>SP 800-171 tailored “moderate” for non fed. </a:t>
            </a:r>
            <a:r>
              <a:rPr lang="en-US" dirty="0"/>
              <a:t>o</a:t>
            </a:r>
            <a:r>
              <a:rPr lang="en-US" dirty="0" smtClean="0"/>
              <a:t>rg.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Laws and </a:t>
            </a:r>
            <a:r>
              <a:rPr lang="en-US" dirty="0" smtClean="0"/>
              <a:t>regulations (2)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099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CUI?</a:t>
            </a:r>
          </a:p>
          <a:p>
            <a:pPr lvl="1"/>
            <a:r>
              <a:rPr lang="en-US" dirty="0" smtClean="0"/>
              <a:t>When there is a law, regulation, or directive about it</a:t>
            </a:r>
          </a:p>
          <a:p>
            <a:r>
              <a:rPr lang="en-US" dirty="0" smtClean="0"/>
              <a:t>Export controlled technical information (CTI)</a:t>
            </a:r>
          </a:p>
          <a:p>
            <a:pPr lvl="1"/>
            <a:r>
              <a:rPr lang="en-US" dirty="0" smtClean="0"/>
              <a:t>ITAR International Trade of Arms Regulation</a:t>
            </a:r>
          </a:p>
          <a:p>
            <a:pPr lvl="1"/>
            <a:r>
              <a:rPr lang="en-US" dirty="0" smtClean="0"/>
              <a:t>EAR Export Administration Regulation</a:t>
            </a:r>
          </a:p>
          <a:p>
            <a:r>
              <a:rPr lang="en-US" dirty="0" smtClean="0"/>
              <a:t>Protected Health Information (PHI) </a:t>
            </a:r>
          </a:p>
          <a:p>
            <a:pPr lvl="1"/>
            <a:r>
              <a:rPr lang="en-US" dirty="0" smtClean="0"/>
              <a:t>HIPAA Health Insurance Portability and Accountability Act</a:t>
            </a:r>
          </a:p>
          <a:p>
            <a:pPr lvl="1"/>
            <a:r>
              <a:rPr lang="en-US" dirty="0" smtClean="0"/>
              <a:t>HITECH Health Information Technology for Economic and Clinical Health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relevant for UF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999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Datacenter inside datacenter</a:t>
            </a:r>
          </a:p>
          <a:p>
            <a:pPr lvl="1"/>
            <a:r>
              <a:rPr lang="en-US" dirty="0" smtClean="0"/>
              <a:t>Racks with locks and cameras</a:t>
            </a:r>
          </a:p>
          <a:p>
            <a:pPr lvl="1"/>
            <a:r>
              <a:rPr lang="en-US" dirty="0" smtClean="0"/>
              <a:t>Cisco UCS blades</a:t>
            </a:r>
          </a:p>
          <a:p>
            <a:pPr lvl="1"/>
            <a:r>
              <a:rPr lang="en-US" dirty="0" smtClean="0"/>
              <a:t>EMC storage</a:t>
            </a:r>
          </a:p>
          <a:p>
            <a:pPr lvl="1"/>
            <a:r>
              <a:rPr lang="en-US" dirty="0" smtClean="0"/>
              <a:t>Cisco switches and firewall</a:t>
            </a:r>
          </a:p>
          <a:p>
            <a:pPr lvl="1"/>
            <a:r>
              <a:rPr lang="en-US" dirty="0" smtClean="0"/>
              <a:t>Active directory FEDAD</a:t>
            </a:r>
          </a:p>
          <a:p>
            <a:pPr lvl="1"/>
            <a:r>
              <a:rPr lang="en-US" dirty="0" smtClean="0"/>
              <a:t>DNS, DHCP, VLANs, ACLs, VPN</a:t>
            </a:r>
          </a:p>
          <a:p>
            <a:pPr lvl="1"/>
            <a:r>
              <a:rPr lang="en-US" dirty="0" smtClean="0"/>
              <a:t>Two-factor authentication</a:t>
            </a:r>
          </a:p>
          <a:p>
            <a:pPr lvl="1"/>
            <a:r>
              <a:rPr lang="en-US" dirty="0" smtClean="0"/>
              <a:t>VMware and Citrix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302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Users need special training</a:t>
            </a:r>
          </a:p>
          <a:p>
            <a:pPr lvl="1"/>
            <a:r>
              <a:rPr lang="en-US" dirty="0" smtClean="0"/>
              <a:t>Regulatory (HIPAA, SSN,…)</a:t>
            </a:r>
          </a:p>
          <a:p>
            <a:pPr lvl="1"/>
            <a:r>
              <a:rPr lang="en-US" dirty="0" smtClean="0"/>
              <a:t>Technical (two-factor authentication, VDI,…)</a:t>
            </a:r>
          </a:p>
          <a:p>
            <a:r>
              <a:rPr lang="en-US" dirty="0" smtClean="0"/>
              <a:t>System administrators</a:t>
            </a:r>
          </a:p>
          <a:p>
            <a:pPr lvl="1"/>
            <a:r>
              <a:rPr lang="en-US" dirty="0" smtClean="0"/>
              <a:t>Careful change management</a:t>
            </a:r>
          </a:p>
          <a:p>
            <a:pPr lvl="1"/>
            <a:r>
              <a:rPr lang="en-US" dirty="0" smtClean="0"/>
              <a:t>Continuous monitoring of logs of events</a:t>
            </a:r>
          </a:p>
          <a:p>
            <a:pPr lvl="2"/>
            <a:r>
              <a:rPr lang="en-US" dirty="0" smtClean="0"/>
              <a:t>Panic when needed….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282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range_blue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00539B"/>
      </a:accent1>
      <a:accent2>
        <a:srgbClr val="F47836"/>
      </a:accent2>
      <a:accent3>
        <a:srgbClr val="F47836"/>
      </a:accent3>
      <a:accent4>
        <a:srgbClr val="00539B"/>
      </a:accent4>
      <a:accent5>
        <a:srgbClr val="00539B"/>
      </a:accent5>
      <a:accent6>
        <a:srgbClr val="00539B"/>
      </a:accent6>
      <a:hlink>
        <a:srgbClr val="F47836"/>
      </a:hlink>
      <a:folHlink>
        <a:srgbClr val="00539B"/>
      </a:folHlink>
    </a:clrScheme>
    <a:fontScheme name="uf:palintino">
      <a:majorFont>
        <a:latin typeface="Palatino Linotype"/>
        <a:ea typeface=""/>
        <a:cs typeface=""/>
      </a:majorFont>
      <a:minorFont>
        <a:latin typeface="Century Gothic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464</TotalTime>
  <Words>336</Words>
  <Application>Microsoft Office PowerPoint</Application>
  <PresentationFormat>On-screen Show (4:3)</PresentationFormat>
  <Paragraphs>78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Century Gothic</vt:lpstr>
      <vt:lpstr>Palatino Linotype</vt:lpstr>
      <vt:lpstr>Verdana</vt:lpstr>
      <vt:lpstr>Wingdings 2</vt:lpstr>
      <vt:lpstr>Wingdings 3</vt:lpstr>
      <vt:lpstr>Concourse</vt:lpstr>
      <vt:lpstr>Title Placeholder For the UFIT Template</vt:lpstr>
      <vt:lpstr>Research and restricted data</vt:lpstr>
      <vt:lpstr>Story</vt:lpstr>
      <vt:lpstr>Laws and regulations</vt:lpstr>
      <vt:lpstr>Data classification</vt:lpstr>
      <vt:lpstr>Laws and regulations (2)</vt:lpstr>
      <vt:lpstr>Examples relevant for UF</vt:lpstr>
      <vt:lpstr>System</vt:lpstr>
      <vt:lpstr>Operation</vt:lpstr>
      <vt:lpstr>Questions ?</vt:lpstr>
    </vt:vector>
  </TitlesOfParts>
  <Company>University of Florida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Cason,Wendy J</dc:creator>
  <cp:lastModifiedBy>Deumens,Erik</cp:lastModifiedBy>
  <cp:revision>24</cp:revision>
  <dcterms:created xsi:type="dcterms:W3CDTF">2012-05-15T19:39:03Z</dcterms:created>
  <dcterms:modified xsi:type="dcterms:W3CDTF">2015-11-19T23:52:22Z</dcterms:modified>
</cp:coreProperties>
</file>