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7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3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49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933C3-F6D6-47E0-86D4-7EC1AA6A9F28}" type="datetimeFigureOut">
              <a:rPr lang="en-US" smtClean="0"/>
              <a:t>9/23/2016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FB90F-352D-4FA8-B95C-7AB3C33CA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7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/>
          <p:cNvPicPr>
            <a:picLocks noChangeAspect="1" noChangeArrowheads="1"/>
          </p:cNvPicPr>
          <p:nvPr userDrawn="1"/>
        </p:nvPicPr>
        <p:blipFill>
          <a:blip r:embed="rId2" cstate="print"/>
          <a:srcRect l="13615" r="28438"/>
          <a:stretch>
            <a:fillRect/>
          </a:stretch>
        </p:blipFill>
        <p:spPr bwMode="auto">
          <a:xfrm>
            <a:off x="0" y="0"/>
            <a:ext cx="13716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12"/>
          <p:cNvSpPr>
            <a:spLocks noChangeArrowheads="1"/>
          </p:cNvSpPr>
          <p:nvPr userDrawn="1"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rgbClr val="FF4A00">
              <a:alpha val="85097"/>
            </a:srgb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pic>
        <p:nvPicPr>
          <p:cNvPr id="6" name="Picture 1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6248400"/>
            <a:ext cx="247491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78AD9-6368-479C-9699-D708BBB66C02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387AC0-1251-431C-9233-8B08C37F41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F23EB-1676-4CEA-9C96-1597F683BAA7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6DF25-E683-4C1B-8CC2-F91B6A8EA5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BC80A-F645-44B0-81F9-7F4AFF9726E3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F2E64-5D1D-4E67-A20B-388F96C8CE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B7904-9438-4B67-A378-93A5FA205156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8DFD8-A4F2-4486-BCAB-FA4C2F05C8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/>
          <p:nvPr userDrawn="1"/>
        </p:nvSpPr>
        <p:spPr>
          <a:xfrm>
            <a:off x="1676400" y="0"/>
            <a:ext cx="7467600" cy="1455738"/>
          </a:xfrm>
          <a:prstGeom prst="rect">
            <a:avLst/>
          </a:prstGeom>
          <a:solidFill>
            <a:srgbClr val="0021A5"/>
          </a:solidFill>
          <a:ln>
            <a:solidFill>
              <a:srgbClr val="0021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5" name="TextBox 9"/>
          <p:cNvSpPr txBox="1"/>
          <p:nvPr userDrawn="1"/>
        </p:nvSpPr>
        <p:spPr>
          <a:xfrm>
            <a:off x="55563" y="6642100"/>
            <a:ext cx="8783637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rgbClr val="FF4A00"/>
                </a:solidFill>
                <a:latin typeface="+mn-lt"/>
              </a:rPr>
              <a:t>©</a:t>
            </a:r>
            <a:r>
              <a:rPr lang="en-US" sz="1000" dirty="0" smtClean="0">
                <a:solidFill>
                  <a:srgbClr val="FF4A00"/>
                </a:solidFill>
                <a:latin typeface="+mn-lt"/>
              </a:rPr>
              <a:t>2016 </a:t>
            </a:r>
            <a:r>
              <a:rPr lang="en-US" sz="1000" dirty="0">
                <a:solidFill>
                  <a:srgbClr val="FF4A00"/>
                </a:solidFill>
                <a:latin typeface="+mn-lt"/>
              </a:rPr>
              <a:t>Florida Agricultural Market Research Center   	</a:t>
            </a:r>
            <a:r>
              <a:rPr lang="en-US" sz="1000" dirty="0" smtClean="0">
                <a:solidFill>
                  <a:srgbClr val="FF4A00"/>
                </a:solidFill>
                <a:latin typeface="+mn-lt"/>
              </a:rPr>
              <a:t>		</a:t>
            </a:r>
            <a:r>
              <a:rPr lang="en-US" sz="1000" dirty="0">
                <a:solidFill>
                  <a:srgbClr val="FF4A00"/>
                </a:solidFill>
                <a:latin typeface="+mn-lt"/>
              </a:rPr>
              <a:t>		</a:t>
            </a:r>
            <a:r>
              <a:rPr lang="en-US" sz="1000" dirty="0" smtClean="0">
                <a:solidFill>
                  <a:srgbClr val="FF4A00"/>
                </a:solidFill>
                <a:latin typeface="+mn-lt"/>
              </a:rPr>
              <a:t>Aug</a:t>
            </a:r>
            <a:r>
              <a:rPr lang="en-US" sz="1000" baseline="0" dirty="0" smtClean="0">
                <a:solidFill>
                  <a:srgbClr val="FF4A00"/>
                </a:solidFill>
                <a:latin typeface="+mn-lt"/>
              </a:rPr>
              <a:t> </a:t>
            </a:r>
            <a:r>
              <a:rPr lang="en-US" sz="1000" dirty="0" smtClean="0">
                <a:solidFill>
                  <a:srgbClr val="FF4A00"/>
                </a:solidFill>
                <a:latin typeface="+mn-lt"/>
              </a:rPr>
              <a:t>16, 2016</a:t>
            </a:r>
            <a:endParaRPr lang="en-US" sz="1000" dirty="0">
              <a:solidFill>
                <a:srgbClr val="FF4A00"/>
              </a:solidFill>
              <a:latin typeface="+mn-lt"/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629400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152400"/>
            <a:ext cx="7010400" cy="1143000"/>
          </a:xfrm>
        </p:spPr>
        <p:txBody>
          <a:bodyPr/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026" name="Picture 2" descr="http://irt.austincc.edu/webconferencing/assets/images/connectappicon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199" y="-76199"/>
            <a:ext cx="1752600" cy="1600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F52D8-1058-4C80-A855-0179514580E0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34E00-95C4-4BC6-8AC4-32E1DF866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DF8B6-7CA1-4B41-9488-D0CED0B0C2C7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5FC9C-2326-43CD-97A3-598D2E0F83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 userDrawn="1"/>
        </p:nvSpPr>
        <p:spPr>
          <a:xfrm>
            <a:off x="1676400" y="0"/>
            <a:ext cx="7467600" cy="1455738"/>
          </a:xfrm>
          <a:prstGeom prst="rect">
            <a:avLst/>
          </a:prstGeom>
          <a:solidFill>
            <a:srgbClr val="0021A5"/>
          </a:solidFill>
          <a:ln>
            <a:solidFill>
              <a:srgbClr val="0021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400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8" name="Picture 7" descr="image 22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76400" cy="1447800"/>
          </a:xfrm>
          <a:prstGeom prst="rect">
            <a:avLst/>
          </a:prstGeom>
          <a:noFill/>
          <a:extLst/>
        </p:spPr>
      </p:pic>
      <p:sp>
        <p:nvSpPr>
          <p:cNvPr id="9" name="TextBox 9"/>
          <p:cNvSpPr txBox="1"/>
          <p:nvPr userDrawn="1"/>
        </p:nvSpPr>
        <p:spPr>
          <a:xfrm>
            <a:off x="55563" y="6642100"/>
            <a:ext cx="8783637" cy="246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00" dirty="0">
                <a:solidFill>
                  <a:srgbClr val="FF4A00"/>
                </a:solidFill>
                <a:latin typeface="+mn-lt"/>
              </a:rPr>
              <a:t>©</a:t>
            </a:r>
            <a:r>
              <a:rPr lang="en-US" sz="1000" dirty="0" smtClean="0">
                <a:solidFill>
                  <a:srgbClr val="FF4A00"/>
                </a:solidFill>
                <a:latin typeface="+mn-lt"/>
              </a:rPr>
              <a:t>2013 </a:t>
            </a:r>
            <a:r>
              <a:rPr lang="en-US" sz="1000" dirty="0">
                <a:solidFill>
                  <a:srgbClr val="FF4A00"/>
                </a:solidFill>
                <a:latin typeface="+mn-lt"/>
              </a:rPr>
              <a:t>Florida Agricultural Market Research Center   	</a:t>
            </a:r>
            <a:r>
              <a:rPr lang="en-US" sz="1000" dirty="0" smtClean="0">
                <a:solidFill>
                  <a:srgbClr val="FF4A00"/>
                </a:solidFill>
                <a:latin typeface="+mn-lt"/>
              </a:rPr>
              <a:t>		</a:t>
            </a:r>
            <a:r>
              <a:rPr lang="en-US" sz="1000" dirty="0">
                <a:solidFill>
                  <a:srgbClr val="FF4A00"/>
                </a:solidFill>
                <a:latin typeface="+mn-lt"/>
              </a:rPr>
              <a:t>		</a:t>
            </a:r>
            <a:r>
              <a:rPr lang="en-US" sz="1000" dirty="0" smtClean="0">
                <a:solidFill>
                  <a:srgbClr val="FF4A00"/>
                </a:solidFill>
                <a:latin typeface="+mn-lt"/>
              </a:rPr>
              <a:t>January 30, 2013</a:t>
            </a:r>
            <a:endParaRPr lang="en-US" sz="1000" dirty="0">
              <a:solidFill>
                <a:srgbClr val="FF4A00"/>
              </a:solidFill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2E140-0753-4260-ADDA-C60EAE1ED8CA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A94D7-C71C-4278-A3BF-F4B4C121D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036A5-E3E1-4DA8-BD0B-3B1797C22F15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D59BE-562D-429F-A35A-ABB12B924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3F8FB-6236-46DD-AE46-F8F8BBB5DFB2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9F600-0117-42C3-BB5B-FF38AFC1B6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C5900-DC84-42CB-9EF4-20C4AA9DF5DD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E6B0C-5DBA-4B1C-A9A5-24C953185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DF7F270-3A4E-4802-A66E-4E7DDD3D728E}" type="datetimeFigureOut">
              <a:rPr lang="en-US"/>
              <a:pPr>
                <a:defRPr/>
              </a:pPr>
              <a:t>9/23/2016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1BD8585-0E2D-4142-9F24-68FA6D7DD4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52" r:id="rId3"/>
    <p:sldLayoutId id="2147483653" r:id="rId4"/>
    <p:sldLayoutId id="214748366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ddepatie@ufl.edu" TargetMode="External"/><Relationship Id="rId2" Type="http://schemas.openxmlformats.org/officeDocument/2006/relationships/hyperlink" Target="https://ufifas.adobeconnect.com/freseminar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edhoward@ufl.edu" TargetMode="External"/><Relationship Id="rId5" Type="http://schemas.openxmlformats.org/officeDocument/2006/relationships/hyperlink" Target="http://www.fred.ifas.ufl.edu/destudio/Tutorials/AudioWizard/index.htm" TargetMode="External"/><Relationship Id="rId4" Type="http://schemas.openxmlformats.org/officeDocument/2006/relationships/hyperlink" Target="http://ufifas.adobeconnect.com/common/help/en/support/meeting_test.htm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371600" y="2130425"/>
            <a:ext cx="7086600" cy="1470025"/>
          </a:xfrm>
        </p:spPr>
        <p:txBody>
          <a:bodyPr/>
          <a:lstStyle/>
          <a:p>
            <a:r>
              <a:rPr lang="en-US" sz="3200" dirty="0"/>
              <a:t>Connecting to Distance Education Students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696200" cy="1752600"/>
          </a:xfrm>
        </p:spPr>
        <p:txBody>
          <a:bodyPr/>
          <a:lstStyle/>
          <a:p>
            <a:pPr algn="l"/>
            <a:r>
              <a:rPr lang="en-US" sz="1800" dirty="0" smtClean="0">
                <a:solidFill>
                  <a:schemeClr val="tx1"/>
                </a:solidFill>
              </a:rPr>
              <a:t>David Depatie, Instructional Designer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232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 Hardware First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43000" y="1752600"/>
            <a:ext cx="6617808" cy="4363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4718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Pods…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0" y="749300"/>
            <a:ext cx="2867025" cy="5095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742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Layouts…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94144" y="1600200"/>
            <a:ext cx="5555712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5595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PPT / PDF  (NOT PPTX)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00381" y="1600200"/>
            <a:ext cx="5543238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8135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COLORS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10917" y="1600200"/>
            <a:ext cx="5522166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452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Recordings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030335"/>
            <a:ext cx="8229600" cy="366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708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Reports…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2602" y="1600200"/>
            <a:ext cx="6618795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2218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Automatic Attendance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745270"/>
            <a:ext cx="8229600" cy="4235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426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Adobe Connect - International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Offers a software that facilitates online discussion</a:t>
            </a:r>
          </a:p>
          <a:p>
            <a:r>
              <a:rPr lang="en-US" dirty="0" smtClean="0"/>
              <a:t>With some major benefits for teaching issues:</a:t>
            </a:r>
          </a:p>
          <a:p>
            <a:pPr lvl="1"/>
            <a:r>
              <a:rPr lang="en-US" dirty="0"/>
              <a:t>Has ability for live discussion (oral or chat function)</a:t>
            </a:r>
          </a:p>
          <a:p>
            <a:pPr lvl="1"/>
            <a:r>
              <a:rPr lang="en-US" dirty="0" smtClean="0"/>
              <a:t>Keeps a record of who came in/out of the room (with time stamps)</a:t>
            </a:r>
          </a:p>
          <a:p>
            <a:pPr lvl="1"/>
            <a:r>
              <a:rPr lang="en-US" dirty="0" smtClean="0"/>
              <a:t>Allows for “polling” questions (and tracks who answered what)</a:t>
            </a:r>
          </a:p>
          <a:p>
            <a:pPr lvl="1"/>
            <a:r>
              <a:rPr lang="en-US" dirty="0" smtClean="0"/>
              <a:t>Works from anywhere (best with a webcam and a stable connection)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282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Adobe Connect Stats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Introductory Session</a:t>
            </a:r>
          </a:p>
          <a:p>
            <a:pPr lvl="1"/>
            <a:r>
              <a:rPr lang="en-US" dirty="0" smtClean="0"/>
              <a:t>Offered 4-5 introductory sessions during drop/add and one on the first day after drop/add in case anyone added at the last second</a:t>
            </a:r>
          </a:p>
          <a:p>
            <a:pPr lvl="1"/>
            <a:r>
              <a:rPr lang="en-US" dirty="0" smtClean="0"/>
              <a:t>This was “syllabus lecture”</a:t>
            </a:r>
          </a:p>
          <a:p>
            <a:pPr lvl="1"/>
            <a:r>
              <a:rPr lang="en-US" dirty="0" smtClean="0"/>
              <a:t>Sets the tone and introduces the students to me very quickly</a:t>
            </a:r>
          </a:p>
          <a:p>
            <a:pPr lvl="2"/>
            <a:r>
              <a:rPr lang="en-US" dirty="0" smtClean="0"/>
              <a:t>Establishes that I am a ‘real person’ and can be contacted</a:t>
            </a:r>
          </a:p>
          <a:p>
            <a:r>
              <a:rPr lang="en-US" dirty="0" smtClean="0"/>
              <a:t>Results from end of semester survey “</a:t>
            </a:r>
            <a:r>
              <a:rPr lang="en-US" dirty="0"/>
              <a:t>Did the live lecture at the beginning of the semester help you understand the course</a:t>
            </a:r>
            <a:r>
              <a:rPr lang="en-US" dirty="0" smtClean="0"/>
              <a:t>?”</a:t>
            </a:r>
          </a:p>
          <a:p>
            <a:pPr lvl="1"/>
            <a:r>
              <a:rPr lang="en-US" dirty="0" smtClean="0"/>
              <a:t>Yes, better than reading the syllabus: 78-80%</a:t>
            </a:r>
          </a:p>
          <a:p>
            <a:pPr lvl="1"/>
            <a:r>
              <a:rPr lang="en-US" dirty="0" smtClean="0"/>
              <a:t>It would have been just as easy to read the syllabus: 10-18%</a:t>
            </a:r>
          </a:p>
          <a:p>
            <a:pPr lvl="1"/>
            <a:r>
              <a:rPr lang="en-US" dirty="0" smtClean="0"/>
              <a:t>I didn’t attend: 3-8%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73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Adobe Connect </a:t>
            </a:r>
            <a:r>
              <a:rPr lang="en-US" dirty="0" smtClean="0"/>
              <a:t>Poll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“Live” sessions during semester</a:t>
            </a:r>
          </a:p>
          <a:p>
            <a:pPr lvl="1"/>
            <a:r>
              <a:rPr lang="en-US" dirty="0" smtClean="0"/>
              <a:t>Discuss current issues (not on exams)</a:t>
            </a:r>
          </a:p>
          <a:p>
            <a:pPr lvl="1"/>
            <a:r>
              <a:rPr lang="en-US" dirty="0" smtClean="0"/>
              <a:t>Limited to 30 minutes per session</a:t>
            </a:r>
          </a:p>
          <a:p>
            <a:pPr lvl="1"/>
            <a:r>
              <a:rPr lang="en-US" dirty="0" smtClean="0"/>
              <a:t>Offered different times of day (repeat most sessions twice)</a:t>
            </a:r>
          </a:p>
          <a:p>
            <a:pPr lvl="1"/>
            <a:r>
              <a:rPr lang="en-US" dirty="0" smtClean="0"/>
              <a:t>Mostly led by instructor, but sometimes guest speakers</a:t>
            </a:r>
          </a:p>
          <a:p>
            <a:pPr lvl="1"/>
            <a:r>
              <a:rPr lang="en-US" dirty="0" smtClean="0"/>
              <a:t>Allows for current topic discussion (had professor from Russia speak about Russia-US Embargo while it was starting</a:t>
            </a:r>
          </a:p>
          <a:p>
            <a:pPr lvl="1"/>
            <a:r>
              <a:rPr lang="en-US" dirty="0" smtClean="0"/>
              <a:t>Will likely have someone discuss </a:t>
            </a:r>
            <a:r>
              <a:rPr lang="en-US" dirty="0" err="1" smtClean="0"/>
              <a:t>Brexit</a:t>
            </a:r>
            <a:r>
              <a:rPr lang="en-US" dirty="0" smtClean="0"/>
              <a:t> implications on agriculture</a:t>
            </a:r>
          </a:p>
          <a:p>
            <a:pPr lvl="1"/>
            <a:r>
              <a:rPr lang="en-US" dirty="0" smtClean="0"/>
              <a:t>Require students attend any 2 different topics during the semester</a:t>
            </a:r>
          </a:p>
          <a:p>
            <a:pPr lvl="2"/>
            <a:r>
              <a:rPr lang="en-US" dirty="0" smtClean="0"/>
              <a:t>Some students attend more than 2</a:t>
            </a:r>
          </a:p>
          <a:p>
            <a:pPr lvl="2"/>
            <a:r>
              <a:rPr lang="en-US" dirty="0" smtClean="0"/>
              <a:t>Use Appointment scheduler in Canvas to track who will attend (require at least 5 sign up to hold, no more than 25 per session)</a:t>
            </a:r>
          </a:p>
          <a:p>
            <a:pPr lvl="1"/>
            <a:r>
              <a:rPr lang="en-US" dirty="0" smtClean="0"/>
              <a:t>Grade based on attendance, </a:t>
            </a:r>
            <a:r>
              <a:rPr lang="en-US" dirty="0"/>
              <a:t>always ask 3 poll questions</a:t>
            </a:r>
            <a:r>
              <a:rPr lang="en-US" dirty="0" smtClean="0"/>
              <a:t>, and participation in chat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401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Adobe Connect </a:t>
            </a:r>
            <a:r>
              <a:rPr lang="en-US" dirty="0" smtClean="0"/>
              <a:t>Live in Online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Did </a:t>
            </a:r>
            <a:r>
              <a:rPr lang="en-US" dirty="0"/>
              <a:t>you like the live sessions during the semester (not including the one that covered the syllabus</a:t>
            </a:r>
            <a:r>
              <a:rPr lang="en-US" dirty="0" smtClean="0"/>
              <a:t>)...</a:t>
            </a:r>
          </a:p>
          <a:p>
            <a:pPr lvl="1"/>
            <a:r>
              <a:rPr lang="en-US" dirty="0" smtClean="0"/>
              <a:t>Yes</a:t>
            </a:r>
            <a:r>
              <a:rPr lang="en-US" dirty="0"/>
              <a:t>, future classes should be required to attend these more often: 34% (Spring 2016), 28% (Fall 2015); 21% (Spring </a:t>
            </a:r>
            <a:r>
              <a:rPr lang="en-US" dirty="0" smtClean="0"/>
              <a:t>2015)</a:t>
            </a:r>
          </a:p>
          <a:p>
            <a:pPr lvl="1"/>
            <a:r>
              <a:rPr lang="en-US" b="1" i="1" u="sng" dirty="0" smtClean="0"/>
              <a:t>Yes</a:t>
            </a:r>
            <a:r>
              <a:rPr lang="en-US" b="1" i="1" u="sng" dirty="0"/>
              <a:t>, 2 per semester is enough: 54% (Spring 2016); 56% (Fall 2015); 62% (Spring </a:t>
            </a:r>
            <a:r>
              <a:rPr lang="en-US" b="1" i="1" u="sng" dirty="0" smtClean="0"/>
              <a:t>2015)</a:t>
            </a:r>
          </a:p>
          <a:p>
            <a:pPr lvl="1"/>
            <a:r>
              <a:rPr lang="en-US" dirty="0" smtClean="0"/>
              <a:t>Yes</a:t>
            </a:r>
            <a:r>
              <a:rPr lang="en-US" dirty="0"/>
              <a:t>, but they shouldn't be required </a:t>
            </a:r>
            <a:r>
              <a:rPr lang="en-US" dirty="0" smtClean="0"/>
              <a:t>7-9%</a:t>
            </a:r>
          </a:p>
          <a:p>
            <a:pPr lvl="1"/>
            <a:r>
              <a:rPr lang="en-US" dirty="0" smtClean="0"/>
              <a:t>No</a:t>
            </a:r>
            <a:r>
              <a:rPr lang="en-US" dirty="0"/>
              <a:t>, it was just busy work: </a:t>
            </a:r>
            <a:r>
              <a:rPr lang="en-US" dirty="0" smtClean="0"/>
              <a:t>2-4%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51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</a:t>
            </a:r>
            <a:r>
              <a:rPr lang="en-US" dirty="0"/>
              <a:t>thoughts - </a:t>
            </a:r>
            <a:r>
              <a:rPr lang="en-US" dirty="0" smtClean="0"/>
              <a:t>Instructor Evaluation up…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Overall course and instructor evaluations changed when added this component (not many other major changes)</a:t>
            </a:r>
          </a:p>
          <a:p>
            <a:pPr lvl="1"/>
            <a:r>
              <a:rPr lang="en-US" dirty="0" smtClean="0"/>
              <a:t>Prior to live session, instructor average was 4.15 over 4 semesters</a:t>
            </a:r>
          </a:p>
          <a:p>
            <a:pPr lvl="1"/>
            <a:r>
              <a:rPr lang="en-US" dirty="0" smtClean="0"/>
              <a:t>After live sessions, instructor average was 4.52 over 4 semesters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Prior </a:t>
            </a:r>
            <a:r>
              <a:rPr lang="en-US" dirty="0"/>
              <a:t>to live session, </a:t>
            </a:r>
            <a:r>
              <a:rPr lang="en-US" dirty="0" smtClean="0"/>
              <a:t>course average </a:t>
            </a:r>
            <a:r>
              <a:rPr lang="en-US" dirty="0"/>
              <a:t>was </a:t>
            </a:r>
            <a:r>
              <a:rPr lang="en-US" dirty="0" smtClean="0"/>
              <a:t>3.92 </a:t>
            </a:r>
            <a:r>
              <a:rPr lang="en-US" dirty="0"/>
              <a:t>over 4 semesters</a:t>
            </a:r>
          </a:p>
          <a:p>
            <a:pPr lvl="1"/>
            <a:r>
              <a:rPr lang="en-US" dirty="0"/>
              <a:t>After live sessions, </a:t>
            </a:r>
            <a:r>
              <a:rPr lang="en-US" dirty="0" smtClean="0"/>
              <a:t>course average </a:t>
            </a:r>
            <a:r>
              <a:rPr lang="en-US" dirty="0"/>
              <a:t>was </a:t>
            </a:r>
            <a:r>
              <a:rPr lang="en-US" dirty="0" smtClean="0"/>
              <a:t>4.46 </a:t>
            </a:r>
            <a:r>
              <a:rPr lang="en-US" dirty="0"/>
              <a:t>over 4 semesters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925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Setup Wizard EVERYTIME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200" b="1" dirty="0"/>
              <a:t>Here are the directions for setup and use of Adobe Connect. </a:t>
            </a:r>
            <a:br>
              <a:rPr lang="en-US" sz="1200" b="1" dirty="0"/>
            </a:br>
            <a:r>
              <a:rPr lang="en-US" sz="1200" b="1" dirty="0"/>
              <a:t>Please run test step 1 and watch video step 2</a:t>
            </a:r>
          </a:p>
          <a:p>
            <a:r>
              <a:rPr lang="en-US" sz="1200" dirty="0"/>
              <a:t>Hi All;</a:t>
            </a:r>
            <a:br>
              <a:rPr lang="en-US" sz="1200" dirty="0"/>
            </a:br>
            <a:r>
              <a:rPr lang="en-US" sz="1200" dirty="0"/>
              <a:t>Please join us in an Adobe Connect Meeting</a:t>
            </a:r>
            <a:br>
              <a:rPr lang="en-US" sz="1200" dirty="0"/>
            </a:br>
            <a:r>
              <a:rPr lang="en-US" sz="1200" dirty="0" err="1"/>
              <a:t>Meeting</a:t>
            </a:r>
            <a:r>
              <a:rPr lang="en-US" sz="1200" dirty="0"/>
              <a:t> LINK -&gt;  </a:t>
            </a:r>
            <a:r>
              <a:rPr lang="en-US" sz="1200" dirty="0" err="1">
                <a:hlinkClick r:id="rId2"/>
              </a:rPr>
              <a:t>FREseminars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Invited By: David DePatie (</a:t>
            </a:r>
            <a:r>
              <a:rPr lang="en-US" sz="1200" dirty="0">
                <a:hlinkClick r:id="rId3"/>
              </a:rPr>
              <a:t>ddepatie@ufl.edu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en-US" sz="1200" dirty="0"/>
              <a:t>When:  TBA </a:t>
            </a:r>
            <a:br>
              <a:rPr lang="en-US" sz="1200" dirty="0"/>
            </a:br>
            <a:r>
              <a:rPr lang="en-US" sz="1200" dirty="0"/>
              <a:t>Time Zone:  (GMT-05:00) Eastern Time (US and Canada)</a:t>
            </a:r>
            <a:br>
              <a:rPr lang="en-US" sz="1200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/>
              <a:t>Please run the following test on the computer you plan on using to join the meeting: </a:t>
            </a:r>
          </a:p>
          <a:p>
            <a:r>
              <a:rPr lang="en-US" sz="1200" dirty="0"/>
              <a:t>Before attending the Adobe Connect meetings please complete the following 2 steps </a:t>
            </a:r>
            <a:br>
              <a:rPr lang="en-US" sz="1200" dirty="0"/>
            </a:br>
            <a:r>
              <a:rPr lang="en-US" sz="1200" b="1" dirty="0">
                <a:hlinkClick r:id="rId4"/>
              </a:rPr>
              <a:t>1) Test Your Computer Connection and Flash Version</a:t>
            </a:r>
            <a:r>
              <a:rPr lang="en-US" sz="1200" dirty="0"/>
              <a:t> [LINK]</a:t>
            </a:r>
          </a:p>
          <a:p>
            <a:r>
              <a:rPr lang="en-US" sz="1200" dirty="0"/>
              <a:t>Then watch the following video to learn how to best use the Adobe Connect:</a:t>
            </a:r>
          </a:p>
          <a:p>
            <a:r>
              <a:rPr lang="en-US" sz="1200" b="1" dirty="0">
                <a:hlinkClick r:id="rId5"/>
              </a:rPr>
              <a:t>2) Run Audio Setup Wizard</a:t>
            </a:r>
            <a:r>
              <a:rPr lang="en-US" sz="1200" dirty="0"/>
              <a:t> [VIDEO]; </a:t>
            </a:r>
            <a:r>
              <a:rPr lang="en-US" sz="1200" b="1" dirty="0"/>
              <a:t>Every time you attend a meeting</a:t>
            </a:r>
            <a:endParaRPr lang="en-US" sz="1200" dirty="0"/>
          </a:p>
          <a:p>
            <a:r>
              <a:rPr lang="en-US" sz="1200" i="1" dirty="0"/>
              <a:t/>
            </a:r>
            <a:br>
              <a:rPr lang="en-US" sz="1200" i="1" dirty="0"/>
            </a:br>
            <a:r>
              <a:rPr lang="en-US" sz="1200" dirty="0"/>
              <a:t>If you have any problems please contact </a:t>
            </a:r>
            <a:br>
              <a:rPr lang="en-US" sz="1200" dirty="0"/>
            </a:br>
            <a:r>
              <a:rPr lang="en-US" sz="1200" dirty="0"/>
              <a:t>David DePatie (</a:t>
            </a:r>
            <a:r>
              <a:rPr lang="en-US" sz="1200" dirty="0">
                <a:hlinkClick r:id="rId3"/>
              </a:rPr>
              <a:t>ddepatie@ufl.edu</a:t>
            </a:r>
            <a:r>
              <a:rPr lang="en-US" sz="1200" dirty="0"/>
              <a:t>) </a:t>
            </a:r>
            <a:br>
              <a:rPr lang="en-US" sz="1200" dirty="0"/>
            </a:br>
            <a:r>
              <a:rPr lang="en-US" sz="1200" dirty="0"/>
              <a:t>or Ed Howard (</a:t>
            </a:r>
            <a:r>
              <a:rPr lang="en-US" sz="1200" dirty="0">
                <a:hlinkClick r:id="rId6"/>
              </a:rPr>
              <a:t>edhoward@ufl.edu</a:t>
            </a:r>
            <a:r>
              <a:rPr lang="en-US" sz="1200" dirty="0"/>
              <a:t>)</a:t>
            </a:r>
            <a:br>
              <a:rPr lang="en-US" sz="1200" dirty="0"/>
            </a:br>
            <a:r>
              <a:rPr lang="en-US" sz="1200" dirty="0"/>
              <a:t>for Technical support.</a:t>
            </a:r>
          </a:p>
          <a:p>
            <a:r>
              <a:rPr lang="en-US" sz="1200" dirty="0"/>
              <a:t>Dave</a:t>
            </a:r>
            <a:br>
              <a:rPr lang="en-US" sz="1200" dirty="0"/>
            </a:br>
            <a:r>
              <a:rPr lang="en-US" sz="1200" dirty="0"/>
              <a:t>: -)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71443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Presentation Area</a:t>
            </a:r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5145" y="1600200"/>
            <a:ext cx="7353709" cy="4525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437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Audio Setup Wizard…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04950" y="1929606"/>
            <a:ext cx="6134100" cy="386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2189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Connecting to Distance Education Students&amp;quot;&quot;/&gt;&lt;property id=&quot;20307&quot; value=&quot;256&quot;/&gt;&lt;/object&gt;&lt;object type=&quot;3&quot; unique_id=&quot;10006&quot;&gt;&lt;property id=&quot;20148&quot; value=&quot;5&quot;/&gt;&lt;property id=&quot;20300&quot; value=&quot;Slide 2 - &amp;quot;Adobe Connect - International Class&amp;quot;&quot;/&gt;&lt;property id=&quot;20307&quot; value=&quot;259&quot;/&gt;&lt;/object&gt;&lt;object type=&quot;3&quot; unique_id=&quot;10007&quot;&gt;&lt;property id=&quot;20148&quot; value=&quot;5&quot;/&gt;&lt;property id=&quot;20300&quot; value=&quot;Slide 3 - &amp;quot;Adobe Connect Stats&amp;quot;&quot;/&gt;&lt;property id=&quot;20307&quot; value=&quot;260&quot;/&gt;&lt;/object&gt;&lt;object type=&quot;3&quot; unique_id=&quot;10008&quot;&gt;&lt;property id=&quot;20148&quot; value=&quot;5&quot;/&gt;&lt;property id=&quot;20300&quot; value=&quot;Slide 4 - &amp;quot;Adobe Connect Poll Questions&amp;quot;&quot;/&gt;&lt;property id=&quot;20307&quot; value=&quot;261&quot;/&gt;&lt;/object&gt;&lt;object type=&quot;3&quot; unique_id=&quot;10009&quot;&gt;&lt;property id=&quot;20148&quot; value=&quot;5&quot;/&gt;&lt;property id=&quot;20300&quot; value=&quot;Slide 5 - &amp;quot;Adobe Connect Live in Online Class&amp;quot;&quot;/&gt;&lt;property id=&quot;20307&quot; value=&quot;262&quot;/&gt;&lt;/object&gt;&lt;object type=&quot;3&quot; unique_id=&quot;10010&quot;&gt;&lt;property id=&quot;20148&quot; value=&quot;5&quot;/&gt;&lt;property id=&quot;20300&quot; value=&quot;Slide 6 - &amp;quot;Further thoughts - Instructor Evaluation up…&amp;quot;&quot;/&gt;&lt;property id=&quot;20307&quot; value=&quot;263&quot;/&gt;&lt;/object&gt;&lt;object type=&quot;3&quot; unique_id=&quot;10121&quot;&gt;&lt;property id=&quot;20148&quot; value=&quot;5&quot;/&gt;&lt;property id=&quot;20300&quot; value=&quot;Slide 7 - &amp;quot;Audio Setup Wizard EVERYTIME&amp;quot;&quot;/&gt;&lt;property id=&quot;20307&quot; value=&quot;264&quot;/&gt;&lt;/object&gt;&lt;object type=&quot;3&quot; unique_id=&quot;10222&quot;&gt;&lt;property id=&quot;20148&quot; value=&quot;5&quot;/&gt;&lt;property id=&quot;20300&quot; value=&quot;Slide 9 - &amp;quot;Audio Setup Wizard…&amp;quot;&quot;/&gt;&lt;property id=&quot;20307&quot; value=&quot;265&quot;/&gt;&lt;/object&gt;&lt;object type=&quot;3&quot; unique_id=&quot;10223&quot;&gt;&lt;property id=&quot;20148&quot; value=&quot;5&quot;/&gt;&lt;property id=&quot;20300&quot; value=&quot;Slide 10 - &amp;quot;Connect Hardware First&amp;quot;&quot;/&gt;&lt;property id=&quot;20307&quot; value=&quot;266&quot;/&gt;&lt;/object&gt;&lt;object type=&quot;3&quot; unique_id=&quot;10224&quot;&gt;&lt;property id=&quot;20148&quot; value=&quot;5&quot;/&gt;&lt;property id=&quot;20300&quot; value=&quot;Slide 11 - &amp;quot;Pods…&amp;quot;&quot;/&gt;&lt;property id=&quot;20307&quot; value=&quot;267&quot;/&gt;&lt;/object&gt;&lt;object type=&quot;3&quot; unique_id=&quot;10225&quot;&gt;&lt;property id=&quot;20148&quot; value=&quot;5&quot;/&gt;&lt;property id=&quot;20300&quot; value=&quot;Slide 12 - &amp;quot;Layouts…&amp;quot;&quot;/&gt;&lt;property id=&quot;20307&quot; value=&quot;268&quot;/&gt;&lt;/object&gt;&lt;object type=&quot;3&quot; unique_id=&quot;10226&quot;&gt;&lt;property id=&quot;20148&quot; value=&quot;5&quot;/&gt;&lt;property id=&quot;20300&quot; value=&quot;Slide 13 - &amp;quot;PPT / PDF  (NOT PPTX)&amp;quot;&quot;/&gt;&lt;property id=&quot;20307&quot; value=&quot;270&quot;/&gt;&lt;/object&gt;&lt;object type=&quot;3&quot; unique_id=&quot;10227&quot;&gt;&lt;property id=&quot;20148&quot; value=&quot;5&quot;/&gt;&lt;property id=&quot;20300&quot; value=&quot;Slide 14 - &amp;quot;COLORS&amp;quot;&quot;/&gt;&lt;property id=&quot;20307&quot; value=&quot;269&quot;/&gt;&lt;/object&gt;&lt;object type=&quot;3&quot; unique_id=&quot;10228&quot;&gt;&lt;property id=&quot;20148&quot; value=&quot;5&quot;/&gt;&lt;property id=&quot;20300&quot; value=&quot;Slide 15 - &amp;quot;Recordings&amp;quot;&quot;/&gt;&lt;property id=&quot;20307&quot; value=&quot;271&quot;/&gt;&lt;/object&gt;&lt;object type=&quot;3&quot; unique_id=&quot;10229&quot;&gt;&lt;property id=&quot;20148&quot; value=&quot;5&quot;/&gt;&lt;property id=&quot;20300&quot; value=&quot;Slide 16 - &amp;quot;Reports…&amp;quot;&quot;/&gt;&lt;property id=&quot;20307&quot; value=&quot;272&quot;/&gt;&lt;/object&gt;&lt;object type=&quot;3&quot; unique_id=&quot;10230&quot;&gt;&lt;property id=&quot;20148&quot; value=&quot;5&quot;/&gt;&lt;property id=&quot;20300&quot; value=&quot;Slide 17 - &amp;quot;Automatic Attendance &amp;quot;&quot;/&gt;&lt;property id=&quot;20307&quot; value=&quot;273&quot;/&gt;&lt;/object&gt;&lt;object type=&quot;3&quot; unique_id=&quot;10286&quot;&gt;&lt;property id=&quot;20148&quot; value=&quot;5&quot;/&gt;&lt;property id=&quot;20300&quot; value=&quot;Slide 8 - &amp;quot;Presentation Area&amp;quot;&quot;/&gt;&lt;property id=&quot;20307&quot; value=&quot;274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FAMRC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FAMRC Theme</Template>
  <TotalTime>6531</TotalTime>
  <Words>534</Words>
  <Application>Microsoft Office PowerPoint</Application>
  <PresentationFormat>On-screen Show (4:3)</PresentationFormat>
  <Paragraphs>63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FAMRC Theme</vt:lpstr>
      <vt:lpstr>Connecting to Distance Education Students</vt:lpstr>
      <vt:lpstr>Adobe Connect - International Class</vt:lpstr>
      <vt:lpstr>Adobe Connect Stats</vt:lpstr>
      <vt:lpstr>Adobe Connect Poll Questions</vt:lpstr>
      <vt:lpstr>Adobe Connect Live in Online Class</vt:lpstr>
      <vt:lpstr>Further thoughts - Instructor Evaluation up…</vt:lpstr>
      <vt:lpstr>Audio Setup Wizard EVERYTIME</vt:lpstr>
      <vt:lpstr>Presentation Area</vt:lpstr>
      <vt:lpstr>Audio Setup Wizard…</vt:lpstr>
      <vt:lpstr>Connect Hardware First</vt:lpstr>
      <vt:lpstr>Pods…</vt:lpstr>
      <vt:lpstr>Layouts…</vt:lpstr>
      <vt:lpstr>PPT / PDF  (NOT PPTX)</vt:lpstr>
      <vt:lpstr>COLORS</vt:lpstr>
      <vt:lpstr>Recordings</vt:lpstr>
      <vt:lpstr>Reports…</vt:lpstr>
      <vt:lpstr>Automatic Attendance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Downadmin</dc:creator>
  <cp:lastModifiedBy>Depatie,David L,JR</cp:lastModifiedBy>
  <cp:revision>64</cp:revision>
  <dcterms:created xsi:type="dcterms:W3CDTF">2013-01-25T13:23:03Z</dcterms:created>
  <dcterms:modified xsi:type="dcterms:W3CDTF">2016-09-23T12:27:00Z</dcterms:modified>
</cp:coreProperties>
</file>