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59" r:id="rId3"/>
    <p:sldId id="265" r:id="rId4"/>
    <p:sldId id="266" r:id="rId5"/>
    <p:sldId id="263" r:id="rId6"/>
    <p:sldId id="264" r:id="rId7"/>
    <p:sldId id="267" r:id="rId8"/>
    <p:sldId id="268" r:id="rId9"/>
    <p:sldId id="269" r:id="rId10"/>
    <p:sldId id="260" r:id="rId11"/>
    <p:sldId id="270" r:id="rId12"/>
    <p:sldId id="271" r:id="rId13"/>
    <p:sldId id="272"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522"/>
    <a:srgbClr val="00539B"/>
    <a:srgbClr val="002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1530" y="108"/>
      </p:cViewPr>
      <p:guideLst/>
    </p:cSldViewPr>
  </p:slideViewPr>
  <p:notesTextViewPr>
    <p:cViewPr>
      <p:scale>
        <a:sx n="1" d="1"/>
        <a:sy n="1" d="1"/>
      </p:scale>
      <p:origin x="0" y="0"/>
    </p:cViewPr>
  </p:notesText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5443C-915B-4CB2-A67D-2518D3CA013A}" type="datetimeFigureOut">
              <a:rPr lang="en-US" smtClean="0"/>
              <a:t>3/30/2017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789E4-9F89-412A-BBC8-3037B94E8A20}" type="slidenum">
              <a:rPr lang="en-US" smtClean="0"/>
              <a:t>‹#›</a:t>
            </a:fld>
            <a:endParaRPr lang="en-US"/>
          </a:p>
        </p:txBody>
      </p:sp>
    </p:spTree>
    <p:extLst>
      <p:ext uri="{BB962C8B-B14F-4D97-AF65-F5344CB8AC3E}">
        <p14:creationId xmlns:p14="http://schemas.microsoft.com/office/powerpoint/2010/main" val="179001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262" y="1725841"/>
            <a:ext cx="6757988" cy="1798409"/>
          </a:xfrm>
          <a:prstGeom prst="rect">
            <a:avLst/>
          </a:prstGeom>
          <a:noFill/>
        </p:spPr>
        <p:txBody>
          <a:bodyPr lIns="0" tIns="0" rIns="0" bIns="0" anchor="ctr">
            <a:normAutofit/>
          </a:bodyPr>
          <a:lstStyle>
            <a:lvl1pPr algn="l">
              <a:lnSpc>
                <a:spcPct val="100000"/>
              </a:lnSpc>
              <a:defRPr sz="5400" b="1" kern="2300" spc="50" baseline="0">
                <a:solidFill>
                  <a:srgbClr val="00539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Add Master Title</a:t>
            </a:r>
            <a:endParaRPr lang="en-US" dirty="0"/>
          </a:p>
        </p:txBody>
      </p:sp>
      <p:sp>
        <p:nvSpPr>
          <p:cNvPr id="3" name="Subtitle 2"/>
          <p:cNvSpPr>
            <a:spLocks noGrp="1"/>
          </p:cNvSpPr>
          <p:nvPr>
            <p:ph type="subTitle" idx="1"/>
          </p:nvPr>
        </p:nvSpPr>
        <p:spPr>
          <a:xfrm>
            <a:off x="576262" y="3858306"/>
            <a:ext cx="7158038" cy="425449"/>
          </a:xfrm>
          <a:prstGeom prst="rect">
            <a:avLst/>
          </a:prstGeom>
        </p:spPr>
        <p:txBody>
          <a:bodyPr lIns="0" tIns="0" rIns="0" bIns="0">
            <a:normAutofit/>
          </a:bodyPr>
          <a:lstStyle>
            <a:lvl1pPr marL="0" indent="0" algn="l">
              <a:buNone/>
              <a:defRPr sz="2400" b="1" i="1">
                <a:solidFill>
                  <a:srgbClr val="F26522"/>
                </a:solidFill>
                <a:latin typeface="Georgia" panose="02040502050405020303" pitchFamily="18"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6262" y="4381274"/>
            <a:ext cx="7158038" cy="473074"/>
          </a:xfrm>
          <a:prstGeom prst="rect">
            <a:avLst/>
          </a:prstGeom>
        </p:spPr>
        <p:txBody>
          <a:bodyPr lIns="0" tIns="0" rIns="0" bIns="0"/>
          <a:lstStyle>
            <a:lvl1pPr>
              <a:defRPr sz="2000">
                <a:solidFill>
                  <a:schemeClr val="tx1">
                    <a:lumMod val="75000"/>
                    <a:lumOff val="25000"/>
                  </a:schemeClr>
                </a:solidFill>
                <a:latin typeface="Palatino Linotype" panose="02040502050505030304" pitchFamily="18" charset="0"/>
              </a:defRPr>
            </a:lvl1pPr>
          </a:lstStyle>
          <a:p>
            <a:r>
              <a:rPr lang="en-US" dirty="0" smtClean="0"/>
              <a:t>October 5, 2015</a:t>
            </a:r>
            <a:endParaRPr lang="en-US" dirty="0"/>
          </a:p>
        </p:txBody>
      </p:sp>
      <p:cxnSp>
        <p:nvCxnSpPr>
          <p:cNvPr id="7" name="Straight Connector 6"/>
          <p:cNvCxnSpPr/>
          <p:nvPr userDrawn="1"/>
        </p:nvCxnSpPr>
        <p:spPr>
          <a:xfrm>
            <a:off x="576262" y="3676650"/>
            <a:ext cx="715803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742785"/>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43050"/>
            <a:ext cx="7696200" cy="4410075"/>
          </a:xfrm>
          <a:prstGeom prst="rect">
            <a:avLst/>
          </a:prstGeom>
        </p:spPr>
        <p:txBody>
          <a:bodyPr/>
          <a:lstStyle>
            <a:lvl1pPr marL="228600" indent="-228600">
              <a:spcBef>
                <a:spcPts val="1200"/>
              </a:spcBef>
              <a:buClr>
                <a:srgbClr val="00539B"/>
              </a:buClr>
              <a:buFont typeface="Wingdings" panose="05000000000000000000" pitchFamily="2" charset="2"/>
              <a:buChar char="§"/>
              <a:defRPr>
                <a:latin typeface="Verdana" panose="020B0604030504040204" pitchFamily="34" charset="0"/>
                <a:ea typeface="Verdana" panose="020B0604030504040204" pitchFamily="34" charset="0"/>
                <a:cs typeface="Verdana" panose="020B0604030504040204" pitchFamily="34" charset="0"/>
              </a:defRPr>
            </a:lvl1pPr>
            <a:lvl2pPr marL="685800" indent="-228600">
              <a:spcBef>
                <a:spcPts val="1200"/>
              </a:spcBef>
              <a:buClr>
                <a:srgbClr val="00539B"/>
              </a:buClr>
              <a:buFont typeface="Wingdings" panose="05000000000000000000" pitchFamily="2" charset="2"/>
              <a:buChar char="§"/>
              <a:defRPr>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1200"/>
              </a:spcBef>
              <a:buClr>
                <a:srgbClr val="00539B"/>
              </a:buClr>
              <a:buFont typeface="Wingdings" panose="05000000000000000000" pitchFamily="2" charset="2"/>
              <a:buChar char="§"/>
              <a:defRPr>
                <a:latin typeface="Verdana" panose="020B0604030504040204" pitchFamily="34" charset="0"/>
                <a:ea typeface="Verdana" panose="020B0604030504040204" pitchFamily="34" charset="0"/>
                <a:cs typeface="Verdana" panose="020B0604030504040204" pitchFamily="34" charset="0"/>
              </a:defRPr>
            </a:lvl3pPr>
            <a:lvl4pPr marL="1600200" indent="-228600">
              <a:spcBef>
                <a:spcPts val="1200"/>
              </a:spcBef>
              <a:buClr>
                <a:srgbClr val="00539B"/>
              </a:buClr>
              <a:buFont typeface="Wingdings" panose="05000000000000000000" pitchFamily="2" charset="2"/>
              <a:buChar char="§"/>
              <a:defRPr>
                <a:latin typeface="Verdana" panose="020B0604030504040204" pitchFamily="34" charset="0"/>
                <a:ea typeface="Verdana" panose="020B0604030504040204" pitchFamily="34" charset="0"/>
                <a:cs typeface="Verdana" panose="020B0604030504040204" pitchFamily="34" charset="0"/>
              </a:defRPr>
            </a:lvl4pPr>
            <a:lvl5pPr marL="2057400" indent="-228600">
              <a:spcBef>
                <a:spcPts val="1200"/>
              </a:spcBef>
              <a:buClr>
                <a:srgbClr val="00539B"/>
              </a:buClr>
              <a:buFont typeface="Wingdings" panose="05000000000000000000" pitchFamily="2" charset="2"/>
              <a:buChar cha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ubtitle 2"/>
          <p:cNvSpPr>
            <a:spLocks noGrp="1"/>
          </p:cNvSpPr>
          <p:nvPr>
            <p:ph type="subTitle" idx="13" hasCustomPrompt="1"/>
          </p:nvPr>
        </p:nvSpPr>
        <p:spPr>
          <a:xfrm>
            <a:off x="0" y="307974"/>
            <a:ext cx="8324850" cy="488950"/>
          </a:xfrm>
          <a:prstGeom prst="rect">
            <a:avLst/>
          </a:prstGeom>
        </p:spPr>
        <p:txBody>
          <a:bodyPr lIns="548640" rIns="182880">
            <a:noAutofit/>
          </a:bodyPr>
          <a:lstStyle>
            <a:lvl1pPr marL="0" indent="0" algn="l">
              <a:buNone/>
              <a:defRPr sz="3600" b="1" baseline="0">
                <a:solidFill>
                  <a:srgbClr val="F2652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enter slide title</a:t>
            </a:r>
            <a:endParaRPr lang="en-US" dirty="0"/>
          </a:p>
        </p:txBody>
      </p:sp>
      <p:sp>
        <p:nvSpPr>
          <p:cNvPr id="13" name="Text Placeholder 8"/>
          <p:cNvSpPr>
            <a:spLocks noGrp="1"/>
          </p:cNvSpPr>
          <p:nvPr>
            <p:ph type="body" sz="quarter" idx="14" hasCustomPrompt="1"/>
          </p:nvPr>
        </p:nvSpPr>
        <p:spPr>
          <a:xfrm>
            <a:off x="0" y="900110"/>
            <a:ext cx="8324850" cy="366715"/>
          </a:xfrm>
          <a:prstGeom prst="rect">
            <a:avLst/>
          </a:prstGeom>
        </p:spPr>
        <p:txBody>
          <a:bodyPr lIns="137160"/>
          <a:lstStyle>
            <a:lvl2pPr marL="457200" indent="0">
              <a:buNone/>
              <a:defRPr sz="2000" b="1" i="1">
                <a:solidFill>
                  <a:srgbClr val="00539B"/>
                </a:solidFill>
                <a:latin typeface="Georgia" panose="02040502050405020303" pitchFamily="18" charset="0"/>
              </a:defRPr>
            </a:lvl2pPr>
          </a:lstStyle>
          <a:p>
            <a:pPr lvl="1"/>
            <a:r>
              <a:rPr lang="en-US" dirty="0" smtClean="0"/>
              <a:t>Click to enter subtitle for slide</a:t>
            </a:r>
            <a:endParaRPr lang="en-US" dirty="0"/>
          </a:p>
        </p:txBody>
      </p:sp>
    </p:spTree>
    <p:extLst>
      <p:ext uri="{BB962C8B-B14F-4D97-AF65-F5344CB8AC3E}">
        <p14:creationId xmlns:p14="http://schemas.microsoft.com/office/powerpoint/2010/main" val="897474343"/>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628650" y="1619250"/>
            <a:ext cx="3695700" cy="4281365"/>
          </a:xfrm>
          <a:prstGeom prst="rect">
            <a:avLst/>
          </a:prstGeom>
        </p:spPr>
        <p:txBody>
          <a:bodyPr>
            <a:normAutofit/>
          </a:bodyPr>
          <a:lstStyle>
            <a:lvl1pPr marL="228600" indent="-228600">
              <a:buClr>
                <a:srgbClr val="00539B"/>
              </a:buClr>
              <a:buFont typeface="Wingdings" panose="05000000000000000000" pitchFamily="2" charset="2"/>
              <a:buChar char="§"/>
              <a:defRPr sz="2400">
                <a:latin typeface="Verdana" panose="020B0604030504040204" pitchFamily="34" charset="0"/>
                <a:ea typeface="Verdana" panose="020B0604030504040204" pitchFamily="34" charset="0"/>
                <a:cs typeface="Verdana" panose="020B0604030504040204" pitchFamily="34" charset="0"/>
              </a:defRPr>
            </a:lvl1pPr>
            <a:lvl2pPr marL="685800" indent="-228600">
              <a:buClr>
                <a:srgbClr val="00539B"/>
              </a:buClr>
              <a:buFont typeface="Wingdings" panose="05000000000000000000" pitchFamily="2" charset="2"/>
              <a:buChar char="§"/>
              <a:defRPr sz="2000">
                <a:latin typeface="Verdana" panose="020B0604030504040204" pitchFamily="34" charset="0"/>
                <a:ea typeface="Verdana" panose="020B0604030504040204" pitchFamily="34" charset="0"/>
                <a:cs typeface="Verdana" panose="020B0604030504040204" pitchFamily="34" charset="0"/>
              </a:defRPr>
            </a:lvl2pPr>
            <a:lvl3pPr marL="1143000" indent="-228600">
              <a:buClr>
                <a:srgbClr val="00539B"/>
              </a:buClr>
              <a:buFont typeface="Wingdings" panose="05000000000000000000" pitchFamily="2" charset="2"/>
              <a:buChar char="§"/>
              <a:defRPr sz="1800">
                <a:latin typeface="Verdana" panose="020B0604030504040204" pitchFamily="34" charset="0"/>
                <a:ea typeface="Verdana" panose="020B0604030504040204" pitchFamily="34" charset="0"/>
                <a:cs typeface="Verdana" panose="020B0604030504040204" pitchFamily="34" charset="0"/>
              </a:defRPr>
            </a:lvl3pPr>
            <a:lvl4pPr marL="1600200" indent="-228600">
              <a:buClr>
                <a:srgbClr val="00539B"/>
              </a:buClr>
              <a:buFont typeface="Wingdings" panose="05000000000000000000" pitchFamily="2" charset="2"/>
              <a:buChar char="§"/>
              <a:defRPr sz="1600">
                <a:latin typeface="Verdana" panose="020B0604030504040204" pitchFamily="34" charset="0"/>
                <a:ea typeface="Verdana" panose="020B0604030504040204" pitchFamily="34" charset="0"/>
                <a:cs typeface="Verdana" panose="020B0604030504040204" pitchFamily="34" charset="0"/>
              </a:defRPr>
            </a:lvl4pPr>
            <a:lvl5pPr marL="2057400" indent="-228600">
              <a:buClr>
                <a:srgbClr val="00539B"/>
              </a:buClr>
              <a:buFont typeface="Wingdings" panose="05000000000000000000" pitchFamily="2" charset="2"/>
              <a:buChar char="§"/>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4"/>
          </p:nvPr>
        </p:nvSpPr>
        <p:spPr>
          <a:xfrm>
            <a:off x="4629150" y="1619250"/>
            <a:ext cx="3695700" cy="4281365"/>
          </a:xfrm>
          <a:prstGeom prst="rect">
            <a:avLst/>
          </a:prstGeom>
        </p:spPr>
        <p:txBody>
          <a:bodyPr>
            <a:normAutofit/>
          </a:bodyPr>
          <a:lstStyle>
            <a:lvl1pPr marL="228600" indent="-228600">
              <a:buClr>
                <a:srgbClr val="00539B"/>
              </a:buClr>
              <a:buFont typeface="Wingdings" panose="05000000000000000000" pitchFamily="2" charset="2"/>
              <a:buChar char="§"/>
              <a:defRPr sz="2400">
                <a:latin typeface="Verdana" panose="020B0604030504040204" pitchFamily="34" charset="0"/>
                <a:ea typeface="Verdana" panose="020B0604030504040204" pitchFamily="34" charset="0"/>
                <a:cs typeface="Verdana" panose="020B0604030504040204" pitchFamily="34" charset="0"/>
              </a:defRPr>
            </a:lvl1pPr>
            <a:lvl2pPr marL="685800" indent="-228600">
              <a:buClr>
                <a:srgbClr val="00539B"/>
              </a:buClr>
              <a:buFont typeface="Wingdings" panose="05000000000000000000" pitchFamily="2" charset="2"/>
              <a:buChar char="§"/>
              <a:defRPr sz="2000">
                <a:latin typeface="Verdana" panose="020B0604030504040204" pitchFamily="34" charset="0"/>
                <a:ea typeface="Verdana" panose="020B0604030504040204" pitchFamily="34" charset="0"/>
                <a:cs typeface="Verdana" panose="020B0604030504040204" pitchFamily="34" charset="0"/>
              </a:defRPr>
            </a:lvl2pPr>
            <a:lvl3pPr marL="1143000" indent="-228600">
              <a:buClr>
                <a:srgbClr val="00539B"/>
              </a:buClr>
              <a:buFont typeface="Wingdings" panose="05000000000000000000" pitchFamily="2" charset="2"/>
              <a:buChar char="§"/>
              <a:defRPr sz="1800">
                <a:latin typeface="Verdana" panose="020B0604030504040204" pitchFamily="34" charset="0"/>
                <a:ea typeface="Verdana" panose="020B0604030504040204" pitchFamily="34" charset="0"/>
                <a:cs typeface="Verdana" panose="020B0604030504040204" pitchFamily="34" charset="0"/>
              </a:defRPr>
            </a:lvl3pPr>
            <a:lvl4pPr marL="1600200" indent="-228600">
              <a:buClr>
                <a:srgbClr val="00539B"/>
              </a:buClr>
              <a:buFont typeface="Wingdings" panose="05000000000000000000" pitchFamily="2" charset="2"/>
              <a:buChar char="§"/>
              <a:defRPr sz="1600">
                <a:latin typeface="Verdana" panose="020B0604030504040204" pitchFamily="34" charset="0"/>
                <a:ea typeface="Verdana" panose="020B0604030504040204" pitchFamily="34" charset="0"/>
                <a:cs typeface="Verdana" panose="020B0604030504040204" pitchFamily="34" charset="0"/>
              </a:defRPr>
            </a:lvl4pPr>
            <a:lvl5pPr marL="2057400" indent="-228600">
              <a:buClr>
                <a:srgbClr val="00539B"/>
              </a:buClr>
              <a:buFont typeface="Wingdings" panose="05000000000000000000" pitchFamily="2" charset="2"/>
              <a:buChar char="§"/>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3" hasCustomPrompt="1"/>
          </p:nvPr>
        </p:nvSpPr>
        <p:spPr>
          <a:xfrm>
            <a:off x="0" y="307974"/>
            <a:ext cx="8324850" cy="488950"/>
          </a:xfrm>
          <a:prstGeom prst="rect">
            <a:avLst/>
          </a:prstGeom>
        </p:spPr>
        <p:txBody>
          <a:bodyPr lIns="548640" rIns="182880">
            <a:noAutofit/>
          </a:bodyPr>
          <a:lstStyle>
            <a:lvl1pPr marL="0" indent="0" algn="l">
              <a:buNone/>
              <a:defRPr sz="3600" b="1" baseline="0">
                <a:solidFill>
                  <a:srgbClr val="F2652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enter slide title</a:t>
            </a:r>
            <a:endParaRPr lang="en-US" dirty="0"/>
          </a:p>
        </p:txBody>
      </p:sp>
      <p:sp>
        <p:nvSpPr>
          <p:cNvPr id="10" name="Text Placeholder 8"/>
          <p:cNvSpPr>
            <a:spLocks noGrp="1"/>
          </p:cNvSpPr>
          <p:nvPr>
            <p:ph type="body" sz="quarter" idx="15" hasCustomPrompt="1"/>
          </p:nvPr>
        </p:nvSpPr>
        <p:spPr>
          <a:xfrm>
            <a:off x="0" y="900110"/>
            <a:ext cx="8324850" cy="366715"/>
          </a:xfrm>
          <a:prstGeom prst="rect">
            <a:avLst/>
          </a:prstGeom>
        </p:spPr>
        <p:txBody>
          <a:bodyPr lIns="137160"/>
          <a:lstStyle>
            <a:lvl2pPr marL="457200" indent="0">
              <a:buNone/>
              <a:defRPr sz="2000" b="1" i="1">
                <a:solidFill>
                  <a:srgbClr val="00539B"/>
                </a:solidFill>
                <a:latin typeface="Georgia" panose="02040502050405020303" pitchFamily="18" charset="0"/>
              </a:defRPr>
            </a:lvl2pPr>
          </a:lstStyle>
          <a:p>
            <a:pPr lvl="1"/>
            <a:r>
              <a:rPr lang="en-US" dirty="0" smtClean="0"/>
              <a:t>Click to enter subtitle for slide</a:t>
            </a:r>
            <a:endParaRPr lang="en-US" dirty="0"/>
          </a:p>
        </p:txBody>
      </p:sp>
    </p:spTree>
    <p:extLst>
      <p:ext uri="{BB962C8B-B14F-4D97-AF65-F5344CB8AC3E}">
        <p14:creationId xmlns:p14="http://schemas.microsoft.com/office/powerpoint/2010/main" val="3279140009"/>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629150" y="1619251"/>
            <a:ext cx="3695700" cy="4250104"/>
          </a:xfrm>
          <a:prstGeom prst="rect">
            <a:avLst/>
          </a:prstGeom>
        </p:spPr>
        <p:txBody>
          <a:bodyPr/>
          <a:lstStyle>
            <a:lvl1pPr marL="0" indent="0">
              <a:buNone/>
              <a:defRPr/>
            </a:lvl1pPr>
          </a:lstStyle>
          <a:p>
            <a:r>
              <a:rPr lang="en-US" smtClean="0"/>
              <a:t>Click icon to add picture</a:t>
            </a:r>
            <a:endParaRPr lang="en-US" dirty="0"/>
          </a:p>
        </p:txBody>
      </p:sp>
      <p:sp>
        <p:nvSpPr>
          <p:cNvPr id="12" name="Content Placeholder 2"/>
          <p:cNvSpPr>
            <a:spLocks noGrp="1"/>
          </p:cNvSpPr>
          <p:nvPr>
            <p:ph idx="1"/>
          </p:nvPr>
        </p:nvSpPr>
        <p:spPr>
          <a:xfrm>
            <a:off x="628650" y="1619251"/>
            <a:ext cx="3695700" cy="4250104"/>
          </a:xfrm>
          <a:prstGeom prst="rect">
            <a:avLst/>
          </a:prstGeom>
        </p:spPr>
        <p:txBody>
          <a:bodyPr>
            <a:normAutofit/>
          </a:bodyPr>
          <a:lstStyle>
            <a:lvl1pPr marL="228600" indent="-228600">
              <a:buClr>
                <a:srgbClr val="00539B"/>
              </a:buClr>
              <a:buFont typeface="Wingdings" panose="05000000000000000000" pitchFamily="2" charset="2"/>
              <a:buChar char="§"/>
              <a:defRPr sz="2400">
                <a:latin typeface="Verdana" panose="020B0604030504040204" pitchFamily="34" charset="0"/>
                <a:ea typeface="Verdana" panose="020B0604030504040204" pitchFamily="34" charset="0"/>
                <a:cs typeface="Verdana" panose="020B0604030504040204" pitchFamily="34" charset="0"/>
              </a:defRPr>
            </a:lvl1pPr>
            <a:lvl2pPr marL="685800" indent="-228600">
              <a:buClr>
                <a:srgbClr val="00539B"/>
              </a:buClr>
              <a:buFont typeface="Wingdings" panose="05000000000000000000" pitchFamily="2" charset="2"/>
              <a:buChar char="§"/>
              <a:defRPr sz="2000">
                <a:latin typeface="Verdana" panose="020B0604030504040204" pitchFamily="34" charset="0"/>
                <a:ea typeface="Verdana" panose="020B0604030504040204" pitchFamily="34" charset="0"/>
                <a:cs typeface="Verdana" panose="020B0604030504040204" pitchFamily="34" charset="0"/>
              </a:defRPr>
            </a:lvl2pPr>
            <a:lvl3pPr marL="1143000" indent="-228600">
              <a:buClr>
                <a:srgbClr val="00539B"/>
              </a:buClr>
              <a:buFont typeface="Wingdings" panose="05000000000000000000" pitchFamily="2" charset="2"/>
              <a:buChar char="§"/>
              <a:defRPr sz="1800">
                <a:latin typeface="Verdana" panose="020B0604030504040204" pitchFamily="34" charset="0"/>
                <a:ea typeface="Verdana" panose="020B0604030504040204" pitchFamily="34" charset="0"/>
                <a:cs typeface="Verdana" panose="020B0604030504040204" pitchFamily="34" charset="0"/>
              </a:defRPr>
            </a:lvl3pPr>
            <a:lvl4pPr marL="1600200" indent="-228600">
              <a:buClr>
                <a:srgbClr val="00539B"/>
              </a:buClr>
              <a:buFont typeface="Wingdings" panose="05000000000000000000" pitchFamily="2" charset="2"/>
              <a:buChar char="§"/>
              <a:defRPr sz="1600">
                <a:latin typeface="Verdana" panose="020B0604030504040204" pitchFamily="34" charset="0"/>
                <a:ea typeface="Verdana" panose="020B0604030504040204" pitchFamily="34" charset="0"/>
                <a:cs typeface="Verdana" panose="020B0604030504040204" pitchFamily="34" charset="0"/>
              </a:defRPr>
            </a:lvl4pPr>
            <a:lvl5pPr marL="2057400" indent="-228600">
              <a:buClr>
                <a:srgbClr val="00539B"/>
              </a:buClr>
              <a:buFont typeface="Wingdings" panose="05000000000000000000" pitchFamily="2" charset="2"/>
              <a:buChar char="§"/>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3" hasCustomPrompt="1"/>
          </p:nvPr>
        </p:nvSpPr>
        <p:spPr>
          <a:xfrm>
            <a:off x="0" y="307974"/>
            <a:ext cx="8324850" cy="488950"/>
          </a:xfrm>
          <a:prstGeom prst="rect">
            <a:avLst/>
          </a:prstGeom>
        </p:spPr>
        <p:txBody>
          <a:bodyPr lIns="548640" rIns="182880">
            <a:noAutofit/>
          </a:bodyPr>
          <a:lstStyle>
            <a:lvl1pPr marL="0" indent="0" algn="l">
              <a:buNone/>
              <a:defRPr sz="3600" b="1" baseline="0">
                <a:solidFill>
                  <a:srgbClr val="F2652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enter slide title</a:t>
            </a:r>
            <a:endParaRPr lang="en-US" dirty="0"/>
          </a:p>
        </p:txBody>
      </p:sp>
      <p:sp>
        <p:nvSpPr>
          <p:cNvPr id="10" name="Text Placeholder 8"/>
          <p:cNvSpPr>
            <a:spLocks noGrp="1"/>
          </p:cNvSpPr>
          <p:nvPr>
            <p:ph type="body" sz="quarter" idx="14" hasCustomPrompt="1"/>
          </p:nvPr>
        </p:nvSpPr>
        <p:spPr>
          <a:xfrm>
            <a:off x="0" y="900110"/>
            <a:ext cx="8324850" cy="366715"/>
          </a:xfrm>
          <a:prstGeom prst="rect">
            <a:avLst/>
          </a:prstGeom>
        </p:spPr>
        <p:txBody>
          <a:bodyPr lIns="137160"/>
          <a:lstStyle>
            <a:lvl2pPr marL="457200" indent="0">
              <a:buNone/>
              <a:defRPr sz="2000" b="1" i="1">
                <a:solidFill>
                  <a:srgbClr val="00539B"/>
                </a:solidFill>
                <a:latin typeface="Georgia" panose="02040502050405020303" pitchFamily="18" charset="0"/>
              </a:defRPr>
            </a:lvl2pPr>
          </a:lstStyle>
          <a:p>
            <a:pPr lvl="1"/>
            <a:r>
              <a:rPr lang="en-US" dirty="0" smtClean="0"/>
              <a:t>Click to enter subtitle for slide</a:t>
            </a:r>
            <a:endParaRPr lang="en-US" dirty="0"/>
          </a:p>
        </p:txBody>
      </p:sp>
    </p:spTree>
    <p:extLst>
      <p:ext uri="{BB962C8B-B14F-4D97-AF65-F5344CB8AC3E}">
        <p14:creationId xmlns:p14="http://schemas.microsoft.com/office/powerpoint/2010/main" val="486206019"/>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628650" y="1619250"/>
            <a:ext cx="7696200" cy="4289181"/>
          </a:xfrm>
          <a:prstGeom prst="rect">
            <a:avLst/>
          </a:prstGeom>
        </p:spPr>
        <p:txBody>
          <a:bodyPr/>
          <a:lstStyle>
            <a:lvl1pPr marL="0" indent="0">
              <a:buNone/>
              <a:defRPr/>
            </a:lvl1pPr>
          </a:lstStyle>
          <a:p>
            <a:r>
              <a:rPr lang="en-US" smtClean="0"/>
              <a:t>Click icon to add picture</a:t>
            </a:r>
            <a:endParaRPr lang="en-US" dirty="0"/>
          </a:p>
        </p:txBody>
      </p:sp>
      <p:sp>
        <p:nvSpPr>
          <p:cNvPr id="5" name="Subtitle 2"/>
          <p:cNvSpPr>
            <a:spLocks noGrp="1"/>
          </p:cNvSpPr>
          <p:nvPr>
            <p:ph type="subTitle" idx="13" hasCustomPrompt="1"/>
          </p:nvPr>
        </p:nvSpPr>
        <p:spPr>
          <a:xfrm>
            <a:off x="0" y="307974"/>
            <a:ext cx="8324850" cy="488950"/>
          </a:xfrm>
          <a:prstGeom prst="rect">
            <a:avLst/>
          </a:prstGeom>
        </p:spPr>
        <p:txBody>
          <a:bodyPr lIns="548640" rIns="182880">
            <a:noAutofit/>
          </a:bodyPr>
          <a:lstStyle>
            <a:lvl1pPr marL="0" indent="0" algn="l">
              <a:buNone/>
              <a:defRPr sz="3600" b="1" baseline="0">
                <a:solidFill>
                  <a:srgbClr val="F2652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enter slide title</a:t>
            </a:r>
            <a:endParaRPr lang="en-US" dirty="0"/>
          </a:p>
        </p:txBody>
      </p:sp>
      <p:sp>
        <p:nvSpPr>
          <p:cNvPr id="6" name="Text Placeholder 8"/>
          <p:cNvSpPr>
            <a:spLocks noGrp="1"/>
          </p:cNvSpPr>
          <p:nvPr>
            <p:ph type="body" sz="quarter" idx="14" hasCustomPrompt="1"/>
          </p:nvPr>
        </p:nvSpPr>
        <p:spPr>
          <a:xfrm>
            <a:off x="0" y="900110"/>
            <a:ext cx="8324850" cy="366715"/>
          </a:xfrm>
          <a:prstGeom prst="rect">
            <a:avLst/>
          </a:prstGeom>
        </p:spPr>
        <p:txBody>
          <a:bodyPr lIns="137160"/>
          <a:lstStyle>
            <a:lvl2pPr marL="457200" indent="0">
              <a:buNone/>
              <a:defRPr sz="2000" b="1" i="1">
                <a:solidFill>
                  <a:srgbClr val="00539B"/>
                </a:solidFill>
                <a:latin typeface="Georgia" panose="02040502050405020303" pitchFamily="18" charset="0"/>
              </a:defRPr>
            </a:lvl2pPr>
          </a:lstStyle>
          <a:p>
            <a:pPr lvl="1"/>
            <a:r>
              <a:rPr lang="en-US" dirty="0" smtClean="0"/>
              <a:t>Click to enter subtitle for slide</a:t>
            </a:r>
            <a:endParaRPr lang="en-US" dirty="0"/>
          </a:p>
        </p:txBody>
      </p:sp>
    </p:spTree>
    <p:extLst>
      <p:ext uri="{BB962C8B-B14F-4D97-AF65-F5344CB8AC3E}">
        <p14:creationId xmlns:p14="http://schemas.microsoft.com/office/powerpoint/2010/main" val="2095289357"/>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ubtitle 2"/>
          <p:cNvSpPr>
            <a:spLocks noGrp="1"/>
          </p:cNvSpPr>
          <p:nvPr>
            <p:ph type="subTitle" idx="13" hasCustomPrompt="1"/>
          </p:nvPr>
        </p:nvSpPr>
        <p:spPr>
          <a:xfrm>
            <a:off x="0" y="307974"/>
            <a:ext cx="8324850" cy="488950"/>
          </a:xfrm>
          <a:prstGeom prst="rect">
            <a:avLst/>
          </a:prstGeom>
        </p:spPr>
        <p:txBody>
          <a:bodyPr lIns="548640" rIns="182880">
            <a:noAutofit/>
          </a:bodyPr>
          <a:lstStyle>
            <a:lvl1pPr marL="0" indent="0" algn="l">
              <a:buNone/>
              <a:defRPr sz="3600" b="1" baseline="0">
                <a:solidFill>
                  <a:srgbClr val="F2652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enter slide title</a:t>
            </a:r>
            <a:endParaRPr lang="en-US" dirty="0"/>
          </a:p>
        </p:txBody>
      </p:sp>
      <p:sp>
        <p:nvSpPr>
          <p:cNvPr id="8" name="Text Placeholder 8"/>
          <p:cNvSpPr>
            <a:spLocks noGrp="1"/>
          </p:cNvSpPr>
          <p:nvPr>
            <p:ph type="body" sz="quarter" idx="14" hasCustomPrompt="1"/>
          </p:nvPr>
        </p:nvSpPr>
        <p:spPr>
          <a:xfrm>
            <a:off x="0" y="900110"/>
            <a:ext cx="8324850" cy="366715"/>
          </a:xfrm>
          <a:prstGeom prst="rect">
            <a:avLst/>
          </a:prstGeom>
        </p:spPr>
        <p:txBody>
          <a:bodyPr lIns="137160"/>
          <a:lstStyle>
            <a:lvl2pPr marL="457200" indent="0">
              <a:buNone/>
              <a:defRPr sz="2000" b="1" i="1">
                <a:solidFill>
                  <a:srgbClr val="00539B"/>
                </a:solidFill>
                <a:latin typeface="Georgia" panose="02040502050405020303" pitchFamily="18" charset="0"/>
              </a:defRPr>
            </a:lvl2pPr>
          </a:lstStyle>
          <a:p>
            <a:pPr lvl="1"/>
            <a:r>
              <a:rPr lang="en-US" dirty="0" smtClean="0"/>
              <a:t>Click to enter subtitle for slide</a:t>
            </a:r>
            <a:endParaRPr lang="en-US" dirty="0"/>
          </a:p>
        </p:txBody>
      </p:sp>
    </p:spTree>
    <p:extLst>
      <p:ext uri="{BB962C8B-B14F-4D97-AF65-F5344CB8AC3E}">
        <p14:creationId xmlns:p14="http://schemas.microsoft.com/office/powerpoint/2010/main" val="265291733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614861"/>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93272" y="6307227"/>
            <a:ext cx="3606800" cy="322407"/>
          </a:xfrm>
          <a:prstGeom prst="rect">
            <a:avLst/>
          </a:prstGeom>
        </p:spPr>
      </p:pic>
      <p:sp>
        <p:nvSpPr>
          <p:cNvPr id="6" name="Rectangle 5"/>
          <p:cNvSpPr/>
          <p:nvPr userDrawn="1"/>
        </p:nvSpPr>
        <p:spPr>
          <a:xfrm>
            <a:off x="8636000" y="0"/>
            <a:ext cx="508000" cy="68580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636000" y="0"/>
            <a:ext cx="101600" cy="6858000"/>
          </a:xfrm>
          <a:prstGeom prst="rect">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837464" y="6411373"/>
            <a:ext cx="2493736" cy="151820"/>
          </a:xfrm>
          <a:prstGeom prst="rect">
            <a:avLst/>
          </a:prstGeom>
        </p:spPr>
      </p:pic>
    </p:spTree>
    <p:extLst>
      <p:ext uri="{BB962C8B-B14F-4D97-AF65-F5344CB8AC3E}">
        <p14:creationId xmlns:p14="http://schemas.microsoft.com/office/powerpoint/2010/main" val="4715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9" r:id="rId5"/>
    <p:sldLayoutId id="2147483666" r:id="rId6"/>
    <p:sldLayoutId id="2147483667" r:id="rId7"/>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11185"/>
            <a:ext cx="7696200" cy="3741940"/>
          </a:xfrm>
        </p:spPr>
        <p:txBody>
          <a:bodyPr/>
          <a:lstStyle/>
          <a:p>
            <a:pPr marL="0" indent="0" algn="ctr">
              <a:buNone/>
            </a:pPr>
            <a:r>
              <a:rPr lang="en-US" sz="3600" dirty="0" smtClean="0"/>
              <a:t>Design &amp; Integration Services at the University of Florida</a:t>
            </a:r>
          </a:p>
          <a:p>
            <a:pPr marL="0" indent="0" algn="ctr">
              <a:buNone/>
            </a:pPr>
            <a:endParaRPr lang="en-US" sz="3600" dirty="0"/>
          </a:p>
          <a:p>
            <a:pPr marL="0" indent="0" algn="ctr">
              <a:buNone/>
            </a:pPr>
            <a:r>
              <a:rPr lang="en-US" sz="2400" dirty="0" smtClean="0">
                <a:solidFill>
                  <a:schemeClr val="accent5">
                    <a:lumMod val="75000"/>
                  </a:schemeClr>
                </a:solidFill>
              </a:rPr>
              <a:t>From Idea to Reality</a:t>
            </a:r>
            <a:endParaRPr lang="en-US" sz="2400" dirty="0">
              <a:solidFill>
                <a:schemeClr val="accent5">
                  <a:lumMod val="75000"/>
                </a:schemeClr>
              </a:solidFill>
            </a:endParaRPr>
          </a:p>
        </p:txBody>
      </p:sp>
      <p:sp>
        <p:nvSpPr>
          <p:cNvPr id="3" name="Subtitle 2"/>
          <p:cNvSpPr>
            <a:spLocks noGrp="1"/>
          </p:cNvSpPr>
          <p:nvPr>
            <p:ph type="subTitle" idx="4294967295"/>
          </p:nvPr>
        </p:nvSpPr>
        <p:spPr>
          <a:xfrm>
            <a:off x="0" y="307974"/>
            <a:ext cx="8515350" cy="488950"/>
          </a:xfrm>
          <a:prstGeom prst="rect">
            <a:avLst/>
          </a:prstGeom>
        </p:spPr>
        <p:txBody>
          <a:bodyPr/>
          <a:lstStyle/>
          <a:p>
            <a:pPr marL="0" indent="0">
              <a:buNone/>
            </a:pPr>
            <a:endParaRPr lang="en-US" dirty="0"/>
          </a:p>
        </p:txBody>
      </p:sp>
    </p:spTree>
    <p:extLst>
      <p:ext uri="{BB962C8B-B14F-4D97-AF65-F5344CB8AC3E}">
        <p14:creationId xmlns:p14="http://schemas.microsoft.com/office/powerpoint/2010/main" val="16702772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7636" y="2746228"/>
            <a:ext cx="5897534" cy="3621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p:cNvSpPr>
            <a:spLocks noGrp="1"/>
          </p:cNvSpPr>
          <p:nvPr>
            <p:ph type="subTitle" idx="13"/>
          </p:nvPr>
        </p:nvSpPr>
        <p:spPr>
          <a:prstGeom prst="rect">
            <a:avLst/>
          </a:prstGeom>
        </p:spPr>
        <p:txBody>
          <a:bodyPr/>
          <a:lstStyle/>
          <a:p>
            <a:pPr marL="0" indent="0" algn="ctr">
              <a:buNone/>
            </a:pPr>
            <a:r>
              <a:rPr lang="en-US" sz="4400" dirty="0" smtClean="0"/>
              <a:t>The Process</a:t>
            </a:r>
            <a:endParaRPr lang="en-US" sz="4400" dirty="0"/>
          </a:p>
        </p:txBody>
      </p:sp>
      <p:sp>
        <p:nvSpPr>
          <p:cNvPr id="4" name="TextBox 3"/>
          <p:cNvSpPr txBox="1"/>
          <p:nvPr/>
        </p:nvSpPr>
        <p:spPr>
          <a:xfrm>
            <a:off x="764771" y="1263536"/>
            <a:ext cx="7423265" cy="830997"/>
          </a:xfrm>
          <a:prstGeom prst="rect">
            <a:avLst/>
          </a:prstGeom>
          <a:noFill/>
        </p:spPr>
        <p:txBody>
          <a:bodyPr wrap="square" rtlCol="0">
            <a:spAutoFit/>
          </a:bodyPr>
          <a:lstStyle/>
          <a:p>
            <a:r>
              <a:rPr lang="en-US" sz="2400" dirty="0" smtClean="0"/>
              <a:t>First: We meet with the customer to discuss what they want to be able to do.</a:t>
            </a:r>
            <a:endParaRPr lang="en-US" sz="2400" dirty="0"/>
          </a:p>
        </p:txBody>
      </p:sp>
    </p:spTree>
    <p:extLst>
      <p:ext uri="{BB962C8B-B14F-4D97-AF65-F5344CB8AC3E}">
        <p14:creationId xmlns:p14="http://schemas.microsoft.com/office/powerpoint/2010/main" val="18819886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7636" y="2746228"/>
            <a:ext cx="5897534" cy="3621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p:cNvSpPr>
            <a:spLocks noGrp="1"/>
          </p:cNvSpPr>
          <p:nvPr>
            <p:ph type="subTitle" idx="13"/>
          </p:nvPr>
        </p:nvSpPr>
        <p:spPr>
          <a:prstGeom prst="rect">
            <a:avLst/>
          </a:prstGeom>
        </p:spPr>
        <p:txBody>
          <a:bodyPr/>
          <a:lstStyle/>
          <a:p>
            <a:pPr marL="0" indent="0" algn="ctr">
              <a:buNone/>
            </a:pPr>
            <a:r>
              <a:rPr lang="en-US" sz="4400" dirty="0" smtClean="0"/>
              <a:t>The Process</a:t>
            </a:r>
            <a:endParaRPr lang="en-US" sz="4400" dirty="0"/>
          </a:p>
        </p:txBody>
      </p:sp>
      <p:sp>
        <p:nvSpPr>
          <p:cNvPr id="4" name="TextBox 3"/>
          <p:cNvSpPr txBox="1"/>
          <p:nvPr/>
        </p:nvSpPr>
        <p:spPr>
          <a:xfrm>
            <a:off x="764771" y="1263536"/>
            <a:ext cx="7423265" cy="830997"/>
          </a:xfrm>
          <a:prstGeom prst="rect">
            <a:avLst/>
          </a:prstGeom>
          <a:noFill/>
        </p:spPr>
        <p:txBody>
          <a:bodyPr wrap="square" rtlCol="0">
            <a:spAutoFit/>
          </a:bodyPr>
          <a:lstStyle/>
          <a:p>
            <a:r>
              <a:rPr lang="en-US" sz="2400" dirty="0" smtClean="0">
                <a:solidFill>
                  <a:schemeClr val="accent1"/>
                </a:solidFill>
              </a:rPr>
              <a:t>First: We meet with the customer to discuss what they want to be able to do.</a:t>
            </a:r>
            <a:endParaRPr lang="en-US" sz="2400" dirty="0">
              <a:solidFill>
                <a:schemeClr val="accent1"/>
              </a:solidFill>
            </a:endParaRPr>
          </a:p>
        </p:txBody>
      </p:sp>
      <p:sp>
        <p:nvSpPr>
          <p:cNvPr id="5" name="TextBox 4"/>
          <p:cNvSpPr txBox="1"/>
          <p:nvPr/>
        </p:nvSpPr>
        <p:spPr>
          <a:xfrm>
            <a:off x="544137" y="2191813"/>
            <a:ext cx="7780713" cy="369332"/>
          </a:xfrm>
          <a:prstGeom prst="rect">
            <a:avLst/>
          </a:prstGeom>
          <a:noFill/>
        </p:spPr>
        <p:txBody>
          <a:bodyPr wrap="square" rtlCol="0">
            <a:spAutoFit/>
          </a:bodyPr>
          <a:lstStyle/>
          <a:p>
            <a:r>
              <a:rPr lang="en-US" dirty="0" smtClean="0"/>
              <a:t>“ It’s important not to go into design mode until we fully understand their needs”</a:t>
            </a:r>
            <a:endParaRPr lang="en-US" dirty="0"/>
          </a:p>
        </p:txBody>
      </p:sp>
    </p:spTree>
    <p:extLst>
      <p:ext uri="{BB962C8B-B14F-4D97-AF65-F5344CB8AC3E}">
        <p14:creationId xmlns:p14="http://schemas.microsoft.com/office/powerpoint/2010/main" val="406715879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prstGeom prst="rect">
            <a:avLst/>
          </a:prstGeom>
        </p:spPr>
        <p:txBody>
          <a:bodyPr/>
          <a:lstStyle/>
          <a:p>
            <a:pPr marL="0" indent="0" algn="ctr">
              <a:buNone/>
            </a:pPr>
            <a:r>
              <a:rPr lang="en-US" sz="4400" dirty="0" smtClean="0"/>
              <a:t>The Process</a:t>
            </a:r>
            <a:endParaRPr lang="en-US" sz="4400" dirty="0"/>
          </a:p>
        </p:txBody>
      </p:sp>
      <p:sp>
        <p:nvSpPr>
          <p:cNvPr id="4" name="TextBox 3"/>
          <p:cNvSpPr txBox="1"/>
          <p:nvPr/>
        </p:nvSpPr>
        <p:spPr>
          <a:xfrm>
            <a:off x="764771" y="1263536"/>
            <a:ext cx="7423265" cy="830997"/>
          </a:xfrm>
          <a:prstGeom prst="rect">
            <a:avLst/>
          </a:prstGeom>
          <a:noFill/>
        </p:spPr>
        <p:txBody>
          <a:bodyPr wrap="square" rtlCol="0">
            <a:spAutoFit/>
          </a:bodyPr>
          <a:lstStyle/>
          <a:p>
            <a:r>
              <a:rPr lang="en-US" sz="2400" dirty="0" smtClean="0"/>
              <a:t>Next: We design a complete working system that allows the customer to do what the customer wants to do.</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509" y="2191813"/>
            <a:ext cx="5075788" cy="4037302"/>
          </a:xfrm>
          <a:prstGeom prst="rect">
            <a:avLst/>
          </a:prstGeom>
        </p:spPr>
      </p:pic>
    </p:spTree>
    <p:extLst>
      <p:ext uri="{BB962C8B-B14F-4D97-AF65-F5344CB8AC3E}">
        <p14:creationId xmlns:p14="http://schemas.microsoft.com/office/powerpoint/2010/main" val="129208881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prstGeom prst="rect">
            <a:avLst/>
          </a:prstGeom>
        </p:spPr>
        <p:txBody>
          <a:bodyPr/>
          <a:lstStyle/>
          <a:p>
            <a:pPr marL="0" indent="0" algn="ctr">
              <a:buNone/>
            </a:pPr>
            <a:r>
              <a:rPr lang="en-US" sz="4400" dirty="0" smtClean="0"/>
              <a:t>The Process</a:t>
            </a:r>
            <a:endParaRPr lang="en-US" sz="4400" dirty="0"/>
          </a:p>
        </p:txBody>
      </p:sp>
      <p:sp>
        <p:nvSpPr>
          <p:cNvPr id="4" name="TextBox 3"/>
          <p:cNvSpPr txBox="1"/>
          <p:nvPr/>
        </p:nvSpPr>
        <p:spPr>
          <a:xfrm>
            <a:off x="490451" y="1263536"/>
            <a:ext cx="3985953" cy="2308324"/>
          </a:xfrm>
          <a:prstGeom prst="rect">
            <a:avLst/>
          </a:prstGeom>
          <a:noFill/>
        </p:spPr>
        <p:txBody>
          <a:bodyPr wrap="square" rtlCol="0">
            <a:spAutoFit/>
          </a:bodyPr>
          <a:lstStyle/>
          <a:p>
            <a:r>
              <a:rPr lang="en-US" sz="2400" dirty="0" smtClean="0"/>
              <a:t>Next: We deliver a detailed quote to the customer which includes the scope of work to be done, complete equipment and materials cost, and total cost of labor to install.</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160" y="1263536"/>
            <a:ext cx="3479405" cy="43550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86781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prstGeom prst="rect">
            <a:avLst/>
          </a:prstGeom>
        </p:spPr>
        <p:txBody>
          <a:bodyPr/>
          <a:lstStyle/>
          <a:p>
            <a:pPr marL="0" indent="0" algn="ctr">
              <a:buNone/>
            </a:pPr>
            <a:r>
              <a:rPr lang="en-US" sz="4400" dirty="0" smtClean="0"/>
              <a:t>The Process</a:t>
            </a:r>
            <a:endParaRPr lang="en-US" sz="4400" dirty="0"/>
          </a:p>
        </p:txBody>
      </p:sp>
      <p:sp>
        <p:nvSpPr>
          <p:cNvPr id="4" name="TextBox 3"/>
          <p:cNvSpPr txBox="1"/>
          <p:nvPr/>
        </p:nvSpPr>
        <p:spPr>
          <a:xfrm>
            <a:off x="764771" y="1263536"/>
            <a:ext cx="7423265" cy="830997"/>
          </a:xfrm>
          <a:prstGeom prst="rect">
            <a:avLst/>
          </a:prstGeom>
          <a:noFill/>
        </p:spPr>
        <p:txBody>
          <a:bodyPr wrap="square" rtlCol="0">
            <a:spAutoFit/>
          </a:bodyPr>
          <a:lstStyle/>
          <a:p>
            <a:r>
              <a:rPr lang="en-US" sz="2400" dirty="0" smtClean="0"/>
              <a:t>Next: The customer reviews, approves, and then transfers the funds to do the job.</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923" y="2094534"/>
            <a:ext cx="3526614" cy="3607997"/>
          </a:xfrm>
          <a:prstGeom prst="rect">
            <a:avLst/>
          </a:prstGeom>
          <a:solidFill>
            <a:srgbClr val="FFFFFF">
              <a:shade val="85000"/>
            </a:srgbClr>
          </a:solidFill>
          <a:ln w="190500" cap="sq">
            <a:solidFill>
              <a:srgbClr val="FFFFFF"/>
            </a:solidFill>
            <a:miter lim="800000"/>
          </a:ln>
          <a:effectLst>
            <a:outerShdw blurRad="55000" dist="50800" dir="5400000" algn="tl" rotWithShape="0">
              <a:srgbClr val="000000">
                <a:alpha val="77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289578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prstGeom prst="rect">
            <a:avLst/>
          </a:prstGeom>
        </p:spPr>
        <p:txBody>
          <a:bodyPr/>
          <a:lstStyle/>
          <a:p>
            <a:pPr marL="0" indent="0" algn="ctr">
              <a:buNone/>
            </a:pPr>
            <a:r>
              <a:rPr lang="en-US" sz="4400" dirty="0" smtClean="0"/>
              <a:t>The Process</a:t>
            </a:r>
            <a:endParaRPr lang="en-US" sz="4400" dirty="0"/>
          </a:p>
        </p:txBody>
      </p:sp>
      <p:sp>
        <p:nvSpPr>
          <p:cNvPr id="4" name="TextBox 3"/>
          <p:cNvSpPr txBox="1"/>
          <p:nvPr/>
        </p:nvSpPr>
        <p:spPr>
          <a:xfrm>
            <a:off x="764771" y="1263536"/>
            <a:ext cx="7423265" cy="830997"/>
          </a:xfrm>
          <a:prstGeom prst="rect">
            <a:avLst/>
          </a:prstGeom>
          <a:noFill/>
        </p:spPr>
        <p:txBody>
          <a:bodyPr wrap="square" rtlCol="0">
            <a:spAutoFit/>
          </a:bodyPr>
          <a:lstStyle/>
          <a:p>
            <a:r>
              <a:rPr lang="en-US" sz="2400" dirty="0" smtClean="0">
                <a:solidFill>
                  <a:schemeClr val="accent1"/>
                </a:solidFill>
              </a:rPr>
              <a:t>Next: The customer reviews, approves, and then transfers the funds to do the job.</a:t>
            </a:r>
            <a:endParaRPr lang="en-US" sz="2400" dirty="0">
              <a:solidFill>
                <a:schemeClr val="accent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923" y="2094533"/>
            <a:ext cx="3526615" cy="3607998"/>
          </a:xfrm>
          <a:prstGeom prst="rect">
            <a:avLst/>
          </a:prstGeom>
          <a:solidFill>
            <a:srgbClr val="FFFFFF">
              <a:shade val="85000"/>
            </a:srgbClr>
          </a:solidFill>
          <a:ln w="190500" cap="sq">
            <a:solidFill>
              <a:srgbClr val="FFFFFF"/>
            </a:solidFill>
            <a:miter lim="800000"/>
          </a:ln>
          <a:effectLst>
            <a:outerShdw blurRad="55000" dist="50800" dir="5400000" algn="tl" rotWithShape="0">
              <a:srgbClr val="000000">
                <a:alpha val="77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656705" y="2376479"/>
            <a:ext cx="3956859" cy="3416320"/>
          </a:xfrm>
          <a:prstGeom prst="rect">
            <a:avLst/>
          </a:prstGeom>
          <a:noFill/>
        </p:spPr>
        <p:txBody>
          <a:bodyPr wrap="square" rtlCol="0">
            <a:spAutoFit/>
          </a:bodyPr>
          <a:lstStyle/>
          <a:p>
            <a:pPr algn="ctr"/>
            <a:r>
              <a:rPr lang="en-US" sz="2400" dirty="0" smtClean="0"/>
              <a:t>Because we are an Auxiliary operation, we have no funds to purchase then invoice the customer after the job is done.  It is important to note that there is no mark-up in the cost of equipment or materials to the customer.  “They pay what we pay”</a:t>
            </a:r>
            <a:endParaRPr lang="en-US" sz="2400" dirty="0"/>
          </a:p>
        </p:txBody>
      </p:sp>
    </p:spTree>
    <p:extLst>
      <p:ext uri="{BB962C8B-B14F-4D97-AF65-F5344CB8AC3E}">
        <p14:creationId xmlns:p14="http://schemas.microsoft.com/office/powerpoint/2010/main" val="137300864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prstGeom prst="rect">
            <a:avLst/>
          </a:prstGeom>
        </p:spPr>
        <p:txBody>
          <a:bodyPr/>
          <a:lstStyle/>
          <a:p>
            <a:pPr marL="0" indent="0" algn="ctr">
              <a:buNone/>
            </a:pPr>
            <a:r>
              <a:rPr lang="en-US" sz="4400" dirty="0" smtClean="0"/>
              <a:t>The Process</a:t>
            </a:r>
            <a:endParaRPr lang="en-US" sz="4400" dirty="0"/>
          </a:p>
        </p:txBody>
      </p:sp>
      <p:sp>
        <p:nvSpPr>
          <p:cNvPr id="4" name="TextBox 3"/>
          <p:cNvSpPr txBox="1"/>
          <p:nvPr/>
        </p:nvSpPr>
        <p:spPr>
          <a:xfrm>
            <a:off x="764771" y="1263536"/>
            <a:ext cx="7423265" cy="830997"/>
          </a:xfrm>
          <a:prstGeom prst="rect">
            <a:avLst/>
          </a:prstGeom>
          <a:noFill/>
        </p:spPr>
        <p:txBody>
          <a:bodyPr wrap="square" rtlCol="0">
            <a:spAutoFit/>
          </a:bodyPr>
          <a:lstStyle/>
          <a:p>
            <a:pPr algn="ctr"/>
            <a:r>
              <a:rPr lang="en-US" sz="2400" dirty="0" smtClean="0"/>
              <a:t>Next: Once funds are transferred, all the purchases are made in equipment and materials for their job.</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71" y="3541223"/>
            <a:ext cx="7293956" cy="2579254"/>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450200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prstGeom prst="rect">
            <a:avLst/>
          </a:prstGeom>
        </p:spPr>
        <p:txBody>
          <a:bodyPr/>
          <a:lstStyle/>
          <a:p>
            <a:pPr marL="0" indent="0" algn="ctr">
              <a:buNone/>
            </a:pPr>
            <a:r>
              <a:rPr lang="en-US" sz="4400" dirty="0" smtClean="0"/>
              <a:t>The Process</a:t>
            </a:r>
            <a:endParaRPr lang="en-US" sz="4400" dirty="0"/>
          </a:p>
        </p:txBody>
      </p:sp>
      <p:sp>
        <p:nvSpPr>
          <p:cNvPr id="4" name="TextBox 3"/>
          <p:cNvSpPr txBox="1"/>
          <p:nvPr/>
        </p:nvSpPr>
        <p:spPr>
          <a:xfrm>
            <a:off x="764771" y="1263536"/>
            <a:ext cx="7423265" cy="830997"/>
          </a:xfrm>
          <a:prstGeom prst="rect">
            <a:avLst/>
          </a:prstGeom>
          <a:noFill/>
        </p:spPr>
        <p:txBody>
          <a:bodyPr wrap="square" rtlCol="0">
            <a:spAutoFit/>
          </a:bodyPr>
          <a:lstStyle/>
          <a:p>
            <a:pPr algn="ctr"/>
            <a:r>
              <a:rPr lang="en-US" sz="2400" dirty="0" smtClean="0">
                <a:solidFill>
                  <a:schemeClr val="accent1"/>
                </a:solidFill>
              </a:rPr>
              <a:t>Next: Once funds are transferred, all the </a:t>
            </a:r>
            <a:r>
              <a:rPr lang="en-US" sz="2400" dirty="0" smtClean="0">
                <a:solidFill>
                  <a:schemeClr val="accent1"/>
                </a:solidFill>
              </a:rPr>
              <a:t>purchases are </a:t>
            </a:r>
            <a:r>
              <a:rPr lang="en-US" sz="2400" dirty="0" smtClean="0">
                <a:solidFill>
                  <a:schemeClr val="accent1"/>
                </a:solidFill>
              </a:rPr>
              <a:t>made in equipment and materials for their job.</a:t>
            </a:r>
            <a:endParaRPr lang="en-US" sz="2400" dirty="0">
              <a:solidFill>
                <a:schemeClr val="accent1"/>
              </a:solidFill>
            </a:endParaRPr>
          </a:p>
        </p:txBody>
      </p:sp>
      <p:sp>
        <p:nvSpPr>
          <p:cNvPr id="2" name="TextBox 1"/>
          <p:cNvSpPr txBox="1"/>
          <p:nvPr/>
        </p:nvSpPr>
        <p:spPr>
          <a:xfrm>
            <a:off x="764771" y="2262087"/>
            <a:ext cx="7423265" cy="830997"/>
          </a:xfrm>
          <a:prstGeom prst="rect">
            <a:avLst/>
          </a:prstGeom>
          <a:noFill/>
        </p:spPr>
        <p:txBody>
          <a:bodyPr wrap="square" rtlCol="0">
            <a:spAutoFit/>
          </a:bodyPr>
          <a:lstStyle/>
          <a:p>
            <a:pPr algn="ctr"/>
            <a:r>
              <a:rPr lang="en-US" sz="2400" dirty="0" smtClean="0"/>
              <a:t>Once all the equipment and materials have arrived, we contact the customer and schedule the installation.</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3" y="3532909"/>
            <a:ext cx="7065818" cy="2545525"/>
          </a:xfrm>
          <a:prstGeom prst="rect">
            <a:avLst/>
          </a:prstGeom>
          <a:solidFill>
            <a:srgbClr val="FFFFFF">
              <a:shade val="85000"/>
            </a:srgbClr>
          </a:solidFill>
          <a:ln w="190500" cap="sq">
            <a:solidFill>
              <a:srgbClr val="FFFFFF"/>
            </a:solidFill>
            <a:miter lim="800000"/>
          </a:ln>
          <a:effectLst>
            <a:outerShdw blurRad="55000" dist="635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534898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prstGeom prst="rect">
            <a:avLst/>
          </a:prstGeom>
        </p:spPr>
        <p:txBody>
          <a:bodyPr/>
          <a:lstStyle/>
          <a:p>
            <a:pPr marL="0" indent="0" algn="ctr">
              <a:buNone/>
            </a:pPr>
            <a:r>
              <a:rPr lang="en-US" sz="4400" dirty="0" smtClean="0"/>
              <a:t>The Process</a:t>
            </a:r>
            <a:endParaRPr lang="en-US" sz="4400" dirty="0"/>
          </a:p>
        </p:txBody>
      </p:sp>
      <p:sp>
        <p:nvSpPr>
          <p:cNvPr id="4" name="TextBox 3"/>
          <p:cNvSpPr txBox="1"/>
          <p:nvPr/>
        </p:nvSpPr>
        <p:spPr>
          <a:xfrm>
            <a:off x="764771" y="1263536"/>
            <a:ext cx="7423265" cy="1200329"/>
          </a:xfrm>
          <a:prstGeom prst="rect">
            <a:avLst/>
          </a:prstGeom>
          <a:noFill/>
        </p:spPr>
        <p:txBody>
          <a:bodyPr wrap="square" rtlCol="0">
            <a:spAutoFit/>
          </a:bodyPr>
          <a:lstStyle/>
          <a:p>
            <a:r>
              <a:rPr lang="en-US" sz="2400" dirty="0" smtClean="0"/>
              <a:t>Once installation is complete, we test and balance all systems and equipment and make any required alterations or changes needed before customer hand-off.</a:t>
            </a:r>
            <a:endParaRPr lang="en-US" sz="2400" dirty="0"/>
          </a:p>
        </p:txBody>
      </p:sp>
      <p:sp>
        <p:nvSpPr>
          <p:cNvPr id="2" name="TextBox 1"/>
          <p:cNvSpPr txBox="1"/>
          <p:nvPr/>
        </p:nvSpPr>
        <p:spPr>
          <a:xfrm>
            <a:off x="764771" y="2262087"/>
            <a:ext cx="7423265" cy="461665"/>
          </a:xfrm>
          <a:prstGeom prst="rect">
            <a:avLst/>
          </a:prstGeom>
          <a:noFill/>
        </p:spPr>
        <p:txBody>
          <a:bodyPr wrap="square" rtlCol="0">
            <a:spAutoFit/>
          </a:bodyPr>
          <a:lstStyle/>
          <a:p>
            <a:pPr algn="ct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653" y="3084022"/>
            <a:ext cx="6667500" cy="2929197"/>
          </a:xfrm>
          <a:prstGeom prst="rect">
            <a:avLst/>
          </a:prstGeom>
          <a:solidFill>
            <a:srgbClr val="FFFFFF">
              <a:shade val="85000"/>
            </a:srgbClr>
          </a:solidFill>
          <a:ln w="190500" cap="sq">
            <a:solidFill>
              <a:srgbClr val="FFFFFF"/>
            </a:solidFill>
            <a:miter lim="800000"/>
          </a:ln>
          <a:effectLst>
            <a:outerShdw blurRad="55000" dist="635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133113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prstGeom prst="rect">
            <a:avLst/>
          </a:prstGeom>
        </p:spPr>
        <p:txBody>
          <a:bodyPr/>
          <a:lstStyle/>
          <a:p>
            <a:pPr marL="0" indent="0" algn="ctr">
              <a:buNone/>
            </a:pPr>
            <a:r>
              <a:rPr lang="en-US" sz="4400" dirty="0" smtClean="0"/>
              <a:t>The Process</a:t>
            </a:r>
            <a:endParaRPr lang="en-US" sz="4400" dirty="0"/>
          </a:p>
        </p:txBody>
      </p:sp>
      <p:sp>
        <p:nvSpPr>
          <p:cNvPr id="4" name="TextBox 3"/>
          <p:cNvSpPr txBox="1"/>
          <p:nvPr/>
        </p:nvSpPr>
        <p:spPr>
          <a:xfrm>
            <a:off x="764771" y="1263536"/>
            <a:ext cx="7423265" cy="1200329"/>
          </a:xfrm>
          <a:prstGeom prst="rect">
            <a:avLst/>
          </a:prstGeom>
          <a:noFill/>
        </p:spPr>
        <p:txBody>
          <a:bodyPr wrap="square" rtlCol="0">
            <a:spAutoFit/>
          </a:bodyPr>
          <a:lstStyle/>
          <a:p>
            <a:pPr algn="ctr"/>
            <a:r>
              <a:rPr lang="en-US" sz="2400" dirty="0" smtClean="0"/>
              <a:t>Finally, we meet with the customer, walk them through the systems, provide any training required, and get sign-off that the project is completed.</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217" y="2930477"/>
            <a:ext cx="6650183" cy="312066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126568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0" y="622299"/>
            <a:ext cx="8515350" cy="488950"/>
          </a:xfrm>
          <a:prstGeom prst="rect">
            <a:avLst/>
          </a:prstGeom>
        </p:spPr>
        <p:txBody>
          <a:bodyPr/>
          <a:lstStyle/>
          <a:p>
            <a:pPr marL="0" indent="0" algn="ctr">
              <a:buNone/>
            </a:pPr>
            <a:r>
              <a:rPr lang="en-US" sz="4400" dirty="0" smtClean="0"/>
              <a:t>Who are We ?</a:t>
            </a:r>
            <a:endParaRPr lang="en-US" sz="4400" dirty="0"/>
          </a:p>
        </p:txBody>
      </p:sp>
      <p:sp>
        <p:nvSpPr>
          <p:cNvPr id="3" name="Content Placeholder 2"/>
          <p:cNvSpPr>
            <a:spLocks noGrp="1"/>
          </p:cNvSpPr>
          <p:nvPr>
            <p:ph idx="1"/>
          </p:nvPr>
        </p:nvSpPr>
        <p:spPr>
          <a:xfrm>
            <a:off x="628650" y="1619251"/>
            <a:ext cx="7534448" cy="990946"/>
          </a:xfrm>
        </p:spPr>
        <p:txBody>
          <a:bodyPr/>
          <a:lstStyle/>
          <a:p>
            <a:r>
              <a:rPr lang="en-US" dirty="0" smtClean="0"/>
              <a:t>Design &amp; Integration Services is an Auxiliary operation within UFIT Academic Technology</a:t>
            </a:r>
          </a:p>
          <a:p>
            <a:pPr marL="0" indent="0">
              <a:buNone/>
            </a:pPr>
            <a:endParaRPr lang="en-US" dirty="0"/>
          </a:p>
        </p:txBody>
      </p:sp>
      <p:pic>
        <p:nvPicPr>
          <p:cNvPr id="5" name="Content Placeholder 4"/>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628650" y="3059084"/>
            <a:ext cx="7693718" cy="2294313"/>
          </a:xfr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45570050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prstGeom prst="rect">
            <a:avLst/>
          </a:prstGeom>
        </p:spPr>
        <p:txBody>
          <a:bodyPr/>
          <a:lstStyle/>
          <a:p>
            <a:pPr marL="0" indent="0" algn="ctr">
              <a:buNone/>
            </a:pPr>
            <a:r>
              <a:rPr lang="en-US" sz="4400" dirty="0" smtClean="0"/>
              <a:t>FY 2016-17 Projects </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33" y="1360516"/>
            <a:ext cx="3880485" cy="4419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654" y="1425113"/>
            <a:ext cx="3724882" cy="4057650"/>
          </a:xfrm>
          <a:prstGeom prst="rect">
            <a:avLst/>
          </a:prstGeom>
        </p:spPr>
      </p:pic>
    </p:spTree>
    <p:extLst>
      <p:ext uri="{BB962C8B-B14F-4D97-AF65-F5344CB8AC3E}">
        <p14:creationId xmlns:p14="http://schemas.microsoft.com/office/powerpoint/2010/main" val="49771639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89" y="381000"/>
            <a:ext cx="8551718" cy="5701145"/>
          </a:xfrm>
          <a:prstGeom prst="rect">
            <a:avLst/>
          </a:prstGeom>
        </p:spPr>
      </p:pic>
    </p:spTree>
    <p:extLst>
      <p:ext uri="{BB962C8B-B14F-4D97-AF65-F5344CB8AC3E}">
        <p14:creationId xmlns:p14="http://schemas.microsoft.com/office/powerpoint/2010/main" val="349692263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06" y="381000"/>
            <a:ext cx="8580813" cy="5720542"/>
          </a:xfrm>
          <a:prstGeom prst="rect">
            <a:avLst/>
          </a:prstGeom>
        </p:spPr>
      </p:pic>
    </p:spTree>
    <p:extLst>
      <p:ext uri="{BB962C8B-B14F-4D97-AF65-F5344CB8AC3E}">
        <p14:creationId xmlns:p14="http://schemas.microsoft.com/office/powerpoint/2010/main" val="329084332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7" y="381001"/>
            <a:ext cx="8543406" cy="5695604"/>
          </a:xfrm>
          <a:prstGeom prst="rect">
            <a:avLst/>
          </a:prstGeom>
        </p:spPr>
      </p:pic>
    </p:spTree>
    <p:extLst>
      <p:ext uri="{BB962C8B-B14F-4D97-AF65-F5344CB8AC3E}">
        <p14:creationId xmlns:p14="http://schemas.microsoft.com/office/powerpoint/2010/main" val="301614042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 y="381000"/>
            <a:ext cx="8568344" cy="5712229"/>
          </a:xfrm>
          <a:prstGeom prst="rect">
            <a:avLst/>
          </a:prstGeom>
        </p:spPr>
      </p:pic>
    </p:spTree>
    <p:extLst>
      <p:ext uri="{BB962C8B-B14F-4D97-AF65-F5344CB8AC3E}">
        <p14:creationId xmlns:p14="http://schemas.microsoft.com/office/powerpoint/2010/main" val="374354836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 y="381001"/>
            <a:ext cx="8543406" cy="5695604"/>
          </a:xfrm>
          <a:prstGeom prst="rect">
            <a:avLst/>
          </a:prstGeom>
        </p:spPr>
      </p:pic>
    </p:spTree>
    <p:extLst>
      <p:ext uri="{BB962C8B-B14F-4D97-AF65-F5344CB8AC3E}">
        <p14:creationId xmlns:p14="http://schemas.microsoft.com/office/powerpoint/2010/main" val="156556568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89" y="381001"/>
            <a:ext cx="8547562" cy="5698374"/>
          </a:xfrm>
          <a:prstGeom prst="rect">
            <a:avLst/>
          </a:prstGeom>
        </p:spPr>
      </p:pic>
    </p:spTree>
    <p:extLst>
      <p:ext uri="{BB962C8B-B14F-4D97-AF65-F5344CB8AC3E}">
        <p14:creationId xmlns:p14="http://schemas.microsoft.com/office/powerpoint/2010/main" val="2229315771"/>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 y="381000"/>
            <a:ext cx="8518467" cy="5678978"/>
          </a:xfrm>
          <a:prstGeom prst="rect">
            <a:avLst/>
          </a:prstGeom>
        </p:spPr>
      </p:pic>
    </p:spTree>
    <p:extLst>
      <p:ext uri="{BB962C8B-B14F-4D97-AF65-F5344CB8AC3E}">
        <p14:creationId xmlns:p14="http://schemas.microsoft.com/office/powerpoint/2010/main" val="269146926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0" y="622299"/>
            <a:ext cx="8515350" cy="488950"/>
          </a:xfrm>
          <a:prstGeom prst="rect">
            <a:avLst/>
          </a:prstGeom>
        </p:spPr>
        <p:txBody>
          <a:bodyPr/>
          <a:lstStyle/>
          <a:p>
            <a:pPr marL="0" indent="0" algn="ctr">
              <a:buNone/>
            </a:pPr>
            <a:r>
              <a:rPr lang="en-US" sz="4400" dirty="0" smtClean="0"/>
              <a:t>Who are We ?</a:t>
            </a:r>
            <a:endParaRPr lang="en-US" sz="4400" dirty="0"/>
          </a:p>
        </p:txBody>
      </p:sp>
      <p:sp>
        <p:nvSpPr>
          <p:cNvPr id="3" name="Content Placeholder 2"/>
          <p:cNvSpPr>
            <a:spLocks noGrp="1"/>
          </p:cNvSpPr>
          <p:nvPr>
            <p:ph idx="1"/>
          </p:nvPr>
        </p:nvSpPr>
        <p:spPr>
          <a:xfrm>
            <a:off x="628650" y="1619250"/>
            <a:ext cx="7886700" cy="4281365"/>
          </a:xfrm>
        </p:spPr>
        <p:txBody>
          <a:bodyPr/>
          <a:lstStyle/>
          <a:p>
            <a:r>
              <a:rPr lang="en-US" dirty="0" smtClean="0">
                <a:solidFill>
                  <a:schemeClr val="accent5">
                    <a:lumMod val="60000"/>
                    <a:lumOff val="40000"/>
                  </a:schemeClr>
                </a:solidFill>
              </a:rPr>
              <a:t>Design &amp; Integration Services is an Auxiliary operation within UFIT Academic Technology</a:t>
            </a:r>
          </a:p>
          <a:p>
            <a:r>
              <a:rPr lang="en-US" dirty="0" smtClean="0"/>
              <a:t>We are located in room 1126 of </a:t>
            </a:r>
            <a:r>
              <a:rPr lang="en-US" dirty="0" err="1" smtClean="0"/>
              <a:t>Turlington</a:t>
            </a:r>
            <a:r>
              <a:rPr lang="en-US" dirty="0" smtClean="0"/>
              <a:t> Hall</a:t>
            </a:r>
            <a:endParaRPr lang="en-US" dirty="0"/>
          </a:p>
        </p:txBody>
      </p:sp>
      <p:pic>
        <p:nvPicPr>
          <p:cNvPr id="7" name="Picture 2" descr="Image result for Turlington Hall"/>
          <p:cNvPicPr>
            <a:picLocks noGrp="1" noChangeAspect="1" noChangeArrowheads="1"/>
          </p:cNvPicPr>
          <p:nvPr>
            <p:ph idx="14"/>
          </p:nvPr>
        </p:nvPicPr>
        <p:blipFill>
          <a:blip r:embed="rId2">
            <a:extLst>
              <a:ext uri="{28A0092B-C50C-407E-A947-70E740481C1C}">
                <a14:useLocalDpi xmlns:a14="http://schemas.microsoft.com/office/drawing/2010/main" val="0"/>
              </a:ext>
            </a:extLst>
          </a:blip>
          <a:srcRect/>
          <a:stretch>
            <a:fillRect/>
          </a:stretch>
        </p:blipFill>
        <p:spPr bwMode="auto">
          <a:xfrm>
            <a:off x="1789488" y="2867892"/>
            <a:ext cx="4936373" cy="3293751"/>
          </a:xfrm>
          <a:prstGeom prst="rect">
            <a:avLst/>
          </a:prstGeom>
          <a:solidFill>
            <a:srgbClr val="FFFFFF">
              <a:shade val="85000"/>
            </a:srgbClr>
          </a:solidFill>
          <a:ln w="190500" cap="sq">
            <a:solidFill>
              <a:srgbClr val="FFFFFF"/>
            </a:solidFill>
            <a:miter lim="800000"/>
          </a:ln>
          <a:effectLst>
            <a:outerShdw blurRad="50800" dist="76200" dir="2700000" algn="tl" rotWithShape="0">
              <a:prstClr val="black">
                <a:alpha val="89000"/>
              </a:prst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0492252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solidFill>
                  <a:schemeClr val="accent5">
                    <a:lumMod val="60000"/>
                    <a:lumOff val="40000"/>
                  </a:schemeClr>
                </a:solidFill>
              </a:rPr>
              <a:t>Design &amp; Integration Services is an Auxiliary operation within UFIT Academic Technology</a:t>
            </a:r>
          </a:p>
          <a:p>
            <a:r>
              <a:rPr lang="en-US" sz="2400" dirty="0" smtClean="0">
                <a:solidFill>
                  <a:schemeClr val="accent5">
                    <a:lumMod val="60000"/>
                    <a:lumOff val="40000"/>
                  </a:schemeClr>
                </a:solidFill>
              </a:rPr>
              <a:t>We are located in room 1126 of </a:t>
            </a:r>
            <a:r>
              <a:rPr lang="en-US" sz="2400" dirty="0" err="1" smtClean="0">
                <a:solidFill>
                  <a:schemeClr val="accent5">
                    <a:lumMod val="60000"/>
                    <a:lumOff val="40000"/>
                  </a:schemeClr>
                </a:solidFill>
              </a:rPr>
              <a:t>Turlington</a:t>
            </a:r>
            <a:r>
              <a:rPr lang="en-US" sz="2400" dirty="0" smtClean="0">
                <a:solidFill>
                  <a:schemeClr val="accent5">
                    <a:lumMod val="60000"/>
                    <a:lumOff val="40000"/>
                  </a:schemeClr>
                </a:solidFill>
              </a:rPr>
              <a:t> Hall</a:t>
            </a:r>
          </a:p>
          <a:p>
            <a:r>
              <a:rPr lang="en-US" sz="2400" dirty="0" smtClean="0"/>
              <a:t>Our normal hours of operation are from 8am-5pm M-F</a:t>
            </a:r>
            <a:endParaRPr lang="en-US" sz="2400" dirty="0"/>
          </a:p>
        </p:txBody>
      </p:sp>
      <p:sp>
        <p:nvSpPr>
          <p:cNvPr id="2" name="Subtitle 1"/>
          <p:cNvSpPr>
            <a:spLocks noGrp="1"/>
          </p:cNvSpPr>
          <p:nvPr>
            <p:ph type="subTitle" idx="13"/>
          </p:nvPr>
        </p:nvSpPr>
        <p:spPr>
          <a:prstGeom prst="rect">
            <a:avLst/>
          </a:prstGeom>
        </p:spPr>
        <p:txBody>
          <a:bodyPr/>
          <a:lstStyle/>
          <a:p>
            <a:pPr marL="0" indent="0" algn="ctr">
              <a:buNone/>
            </a:pPr>
            <a:r>
              <a:rPr lang="en-US" sz="4400" dirty="0" smtClean="0"/>
              <a:t>Who are We ?</a:t>
            </a:r>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228" y="3272491"/>
            <a:ext cx="4006840" cy="2920491"/>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5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400236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Our unit was established in 2001 to provide an in-house Design &amp; Integration capability for University customers outside of the classroom operations of Academic Technology</a:t>
            </a:r>
          </a:p>
          <a:p>
            <a:pPr marL="0" indent="0">
              <a:buNone/>
            </a:pPr>
            <a:endParaRPr lang="en-US" dirty="0" smtClean="0"/>
          </a:p>
          <a:p>
            <a:endParaRPr lang="en-US" dirty="0"/>
          </a:p>
        </p:txBody>
      </p:sp>
      <p:sp>
        <p:nvSpPr>
          <p:cNvPr id="2" name="Subtitle 1"/>
          <p:cNvSpPr>
            <a:spLocks noGrp="1"/>
          </p:cNvSpPr>
          <p:nvPr>
            <p:ph type="subTitle" idx="13"/>
          </p:nvPr>
        </p:nvSpPr>
        <p:spPr>
          <a:prstGeom prst="rect">
            <a:avLst/>
          </a:prstGeom>
        </p:spPr>
        <p:txBody>
          <a:bodyPr/>
          <a:lstStyle/>
          <a:p>
            <a:pPr marL="0" indent="0" algn="ctr">
              <a:buNone/>
            </a:pPr>
            <a:r>
              <a:rPr lang="en-US" sz="4400" dirty="0" smtClean="0"/>
              <a:t>History</a:t>
            </a:r>
            <a:endParaRPr lang="en-US" sz="4400" dirty="0"/>
          </a:p>
        </p:txBody>
      </p:sp>
    </p:spTree>
    <p:extLst>
      <p:ext uri="{BB962C8B-B14F-4D97-AF65-F5344CB8AC3E}">
        <p14:creationId xmlns:p14="http://schemas.microsoft.com/office/powerpoint/2010/main" val="318905243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solidFill>
                  <a:schemeClr val="accent5">
                    <a:lumMod val="60000"/>
                    <a:lumOff val="40000"/>
                  </a:schemeClr>
                </a:solidFill>
              </a:rPr>
              <a:t>Our unit was established in 2001 to provide an in-house Design &amp; Integration capability for University customers outside of the classroom operations of Academic Technology</a:t>
            </a:r>
          </a:p>
          <a:p>
            <a:r>
              <a:rPr lang="en-US" sz="2400" dirty="0" smtClean="0"/>
              <a:t>Our goal was to provide the same philosophy of consistency in design and operation along with high installation standards at a reduced price to the University that was being applied to classrooms</a:t>
            </a:r>
            <a:endParaRPr lang="en-US" sz="2400" dirty="0"/>
          </a:p>
        </p:txBody>
      </p:sp>
      <p:sp>
        <p:nvSpPr>
          <p:cNvPr id="2" name="Subtitle 1"/>
          <p:cNvSpPr>
            <a:spLocks noGrp="1"/>
          </p:cNvSpPr>
          <p:nvPr>
            <p:ph type="subTitle" idx="13"/>
          </p:nvPr>
        </p:nvSpPr>
        <p:spPr>
          <a:prstGeom prst="rect">
            <a:avLst/>
          </a:prstGeom>
        </p:spPr>
        <p:txBody>
          <a:bodyPr/>
          <a:lstStyle/>
          <a:p>
            <a:pPr marL="0" indent="0" algn="ctr">
              <a:buNone/>
            </a:pPr>
            <a:r>
              <a:rPr lang="en-US" sz="4400" dirty="0" smtClean="0"/>
              <a:t>History</a:t>
            </a:r>
            <a:endParaRPr lang="en-US" sz="4400" dirty="0"/>
          </a:p>
        </p:txBody>
      </p:sp>
    </p:spTree>
    <p:extLst>
      <p:ext uri="{BB962C8B-B14F-4D97-AF65-F5344CB8AC3E}">
        <p14:creationId xmlns:p14="http://schemas.microsoft.com/office/powerpoint/2010/main" val="223515471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Integration of multimedia and technology in construction has gone from being a luxury add-on to being a required component of every renovation, remodeling, and new construction project</a:t>
            </a:r>
          </a:p>
          <a:p>
            <a:pPr marL="0" indent="0">
              <a:buNone/>
            </a:pPr>
            <a:endParaRPr lang="en-US" dirty="0"/>
          </a:p>
        </p:txBody>
      </p:sp>
      <p:sp>
        <p:nvSpPr>
          <p:cNvPr id="2" name="Subtitle 1"/>
          <p:cNvSpPr>
            <a:spLocks noGrp="1"/>
          </p:cNvSpPr>
          <p:nvPr>
            <p:ph type="subTitle" idx="13"/>
          </p:nvPr>
        </p:nvSpPr>
        <p:spPr>
          <a:prstGeom prst="rect">
            <a:avLst/>
          </a:prstGeom>
        </p:spPr>
        <p:txBody>
          <a:bodyPr/>
          <a:lstStyle/>
          <a:p>
            <a:pPr marL="0" indent="0" algn="ctr">
              <a:buNone/>
            </a:pPr>
            <a:r>
              <a:rPr lang="en-US" sz="4400" dirty="0" smtClean="0"/>
              <a:t>History</a:t>
            </a:r>
            <a:endParaRPr lang="en-US" sz="4400" dirty="0"/>
          </a:p>
        </p:txBody>
      </p:sp>
    </p:spTree>
    <p:extLst>
      <p:ext uri="{BB962C8B-B14F-4D97-AF65-F5344CB8AC3E}">
        <p14:creationId xmlns:p14="http://schemas.microsoft.com/office/powerpoint/2010/main" val="425240019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solidFill>
                  <a:schemeClr val="accent1">
                    <a:lumMod val="60000"/>
                    <a:lumOff val="40000"/>
                  </a:schemeClr>
                </a:solidFill>
              </a:rPr>
              <a:t>Integration of multimedia and technology in construction has gone from being a luxury add-on to being a required component of every renovation, remodeling, and new construction project</a:t>
            </a:r>
          </a:p>
          <a:p>
            <a:r>
              <a:rPr lang="en-US" sz="2400" dirty="0" smtClean="0"/>
              <a:t>Project numbers, size, and complexity have steadily increased every year of operation</a:t>
            </a:r>
          </a:p>
          <a:p>
            <a:endParaRPr lang="en-US" dirty="0" smtClean="0"/>
          </a:p>
          <a:p>
            <a:pPr marL="0" indent="0">
              <a:buNone/>
            </a:pPr>
            <a:endParaRPr lang="en-US" dirty="0"/>
          </a:p>
        </p:txBody>
      </p:sp>
      <p:sp>
        <p:nvSpPr>
          <p:cNvPr id="2" name="Subtitle 1"/>
          <p:cNvSpPr>
            <a:spLocks noGrp="1"/>
          </p:cNvSpPr>
          <p:nvPr>
            <p:ph type="subTitle" idx="13"/>
          </p:nvPr>
        </p:nvSpPr>
        <p:spPr>
          <a:prstGeom prst="rect">
            <a:avLst/>
          </a:prstGeom>
        </p:spPr>
        <p:txBody>
          <a:bodyPr/>
          <a:lstStyle/>
          <a:p>
            <a:pPr marL="0" indent="0" algn="ctr">
              <a:buNone/>
            </a:pPr>
            <a:r>
              <a:rPr lang="en-US" sz="4400" dirty="0" smtClean="0"/>
              <a:t>History</a:t>
            </a:r>
            <a:endParaRPr lang="en-US" sz="4400" dirty="0"/>
          </a:p>
        </p:txBody>
      </p:sp>
    </p:spTree>
    <p:extLst>
      <p:ext uri="{BB962C8B-B14F-4D97-AF65-F5344CB8AC3E}">
        <p14:creationId xmlns:p14="http://schemas.microsoft.com/office/powerpoint/2010/main" val="192702094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solidFill>
                  <a:schemeClr val="accent1">
                    <a:lumMod val="60000"/>
                    <a:lumOff val="40000"/>
                  </a:schemeClr>
                </a:solidFill>
              </a:rPr>
              <a:t>Integration of multimedia and technology in construction has gone from being a luxury add-on to being a required component of every renovation, remodeling, and new construction project</a:t>
            </a:r>
          </a:p>
          <a:p>
            <a:r>
              <a:rPr lang="en-US" sz="2400" dirty="0" smtClean="0">
                <a:solidFill>
                  <a:schemeClr val="accent1">
                    <a:lumMod val="60000"/>
                    <a:lumOff val="40000"/>
                  </a:schemeClr>
                </a:solidFill>
              </a:rPr>
              <a:t>Project numbers, size, and complexity have steadily increased every year of operation</a:t>
            </a:r>
          </a:p>
          <a:p>
            <a:r>
              <a:rPr lang="en-US" sz="2400" dirty="0" smtClean="0"/>
              <a:t>Installation services has steadily grown from providing design and integration for a few specialty rooms to entire buildings of multimedia and control systems</a:t>
            </a:r>
            <a:endParaRPr lang="en-US" sz="2400" dirty="0"/>
          </a:p>
        </p:txBody>
      </p:sp>
      <p:sp>
        <p:nvSpPr>
          <p:cNvPr id="2" name="Subtitle 1"/>
          <p:cNvSpPr>
            <a:spLocks noGrp="1"/>
          </p:cNvSpPr>
          <p:nvPr>
            <p:ph type="subTitle" idx="13"/>
          </p:nvPr>
        </p:nvSpPr>
        <p:spPr>
          <a:prstGeom prst="rect">
            <a:avLst/>
          </a:prstGeom>
        </p:spPr>
        <p:txBody>
          <a:bodyPr/>
          <a:lstStyle/>
          <a:p>
            <a:pPr marL="0" indent="0" algn="ctr">
              <a:buNone/>
            </a:pPr>
            <a:r>
              <a:rPr lang="en-US" sz="4400" dirty="0" smtClean="0"/>
              <a:t>History</a:t>
            </a:r>
            <a:endParaRPr lang="en-US" sz="4400" dirty="0"/>
          </a:p>
        </p:txBody>
      </p:sp>
    </p:spTree>
    <p:extLst>
      <p:ext uri="{BB962C8B-B14F-4D97-AF65-F5344CB8AC3E}">
        <p14:creationId xmlns:p14="http://schemas.microsoft.com/office/powerpoint/2010/main" val="270208589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2015 UFI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UFIT - PPT1 - v2 [Read-Only]" id="{172CE2B8-F65C-4D13-8C8E-8BE0C2DEAC32}" vid="{9CEE876F-6540-44FD-AC00-6CB0D06825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2015_2016.UFIT PowerPoint Template</Template>
  <TotalTime>550</TotalTime>
  <Words>641</Words>
  <Application>Microsoft Office PowerPoint</Application>
  <PresentationFormat>On-screen Show (4:3)</PresentationFormat>
  <Paragraphs>50</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Georgia</vt:lpstr>
      <vt:lpstr>Palatino Linotype</vt:lpstr>
      <vt:lpstr>Tahoma</vt:lpstr>
      <vt:lpstr>Verdana</vt:lpstr>
      <vt:lpstr>Wingdings</vt:lpstr>
      <vt:lpstr>2015 UFIT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Goodnight,Charles R</dc:creator>
  <cp:lastModifiedBy>Vance,Lon</cp:lastModifiedBy>
  <cp:revision>39</cp:revision>
  <dcterms:created xsi:type="dcterms:W3CDTF">2017-03-22T15:27:35Z</dcterms:created>
  <dcterms:modified xsi:type="dcterms:W3CDTF">2017-03-30T16:19:20Z</dcterms:modified>
</cp:coreProperties>
</file>