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notesSlide+xml" PartName="/ppt/notesSlides/notesSlide1.xml"/>
  <Override ContentType="application/vnd.openxmlformats-officedocument.presentationml.slideMaster+xml" PartName="/ppt/slideMasters/slideMaster1.xml"/>
  <Override ContentType="application/vnd.openxmlformats-officedocument.presentationml.notesMaster+xml" PartName="/ppt/notesMasters/notes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+xml" PartName="/ppt/slides/slide8.xml"/>
  <Override ContentType="application/vnd.openxmlformats-officedocument.presentationml.slide+xml" PartName="/ppt/slides/slide1.xml"/>
  <Override ContentType="application/vnd.openxmlformats-officedocument.presentationml.slide+xml" PartName="/ppt/slides/slide4.xml"/>
  <Override ContentType="application/vnd.openxmlformats-officedocument.presentationml.slide+xml" PartName="/ppt/slides/slide9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slide+xml" PartName="/ppt/slides/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9144000"/>
  <p:notesSz cx="6858000" cy="9144000"/>
  <p:defaultTextStyle>
    <a:defPPr lvl="0">
      <a:defRPr lang="en-US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5" Type="http://schemas.openxmlformats.org/officeDocument/2006/relationships/slide" Target="slides/slide1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7" Type="http://schemas.openxmlformats.org/officeDocument/2006/relationships/slide" Target="slides/slide3.xml"/><Relationship Id="rId2" Type="http://schemas.openxmlformats.org/officeDocument/2006/relationships/presProps" Target="presProps1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8" Type="http://schemas.openxmlformats.org/officeDocument/2006/relationships/slide" Target="slides/slide4.xml"/><Relationship Id="rId4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6" Type="http://schemas.openxmlformats.org/officeDocument/2006/relationships/slide" Target="slides/slide2.xml"/><Relationship Id="rId1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9-22T18:08:20.832" idx="1">
    <p:pos x="10" y="10"/>
    <p:text>Repeat Interval: How often the Maintenance Window repeats. A weekly Repeat Type with Repeat Interval of 2 would run every other week</p:text>
    <p:extLst>
      <p:ext uri="{C676402C-5697-4E1C-873F-D02D1690AC5C}">
        <p15:threadingInfo xmlns:p15="http://schemas.microsoft.com/office/powerpoint/2012/main" timeZoneBias="2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58788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BD45443C-915B-4CB2-A67D-2518D3CA013A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7" rIns="91435" bIns="457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7" rIns="91435" bIns="457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685214"/>
            <a:ext cx="2971800" cy="458787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0E4789E4-9F89-412A-BBC8-3037B94E8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1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Repeat Interval: How often the Maintenance Window repeats. A weekly Repeat Type with Repeat Interval of 2 would run every other week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789E4-9F89-412A-BBC8-3037B94E8A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88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6262" y="1725841"/>
            <a:ext cx="6757988" cy="1798409"/>
          </a:xfrm>
          <a:prstGeom prst="rect">
            <a:avLst/>
          </a:prstGeom>
          <a:noFill/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5400" b="1" kern="2300" spc="50" baseline="0">
                <a:solidFill>
                  <a:srgbClr val="00539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Add Master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262" y="3858306"/>
            <a:ext cx="7158038" cy="42544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400" b="1" i="1">
                <a:solidFill>
                  <a:srgbClr val="F26522"/>
                </a:solidFill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6262" y="4381274"/>
            <a:ext cx="7158038" cy="473074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Palatino Linotype" panose="02040502050505030304" pitchFamily="18" charset="0"/>
              </a:defRPr>
            </a:lvl1pPr>
          </a:lstStyle>
          <a:p>
            <a:r>
              <a:rPr lang="en-US" dirty="0"/>
              <a:t>October 5, 2015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76262" y="3676650"/>
            <a:ext cx="715803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074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43050"/>
            <a:ext cx="7696200" cy="4410075"/>
          </a:xfrm>
          <a:prstGeom prst="rect">
            <a:avLst/>
          </a:prstGeom>
        </p:spPr>
        <p:txBody>
          <a:bodyPr/>
          <a:lstStyle>
            <a:lvl1pPr marL="228600" indent="-228600">
              <a:spcBef>
                <a:spcPts val="1200"/>
              </a:spcBef>
              <a:buClr>
                <a:srgbClr val="00539B"/>
              </a:buClr>
              <a:buFont typeface="Wingdings" panose="05000000000000000000" pitchFamily="2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spcBef>
                <a:spcPts val="1200"/>
              </a:spcBef>
              <a:buClr>
                <a:srgbClr val="00539B"/>
              </a:buClr>
              <a:buFont typeface="Wingdings" panose="05000000000000000000" pitchFamily="2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ts val="1200"/>
              </a:spcBef>
              <a:buClr>
                <a:srgbClr val="00539B"/>
              </a:buClr>
              <a:buFont typeface="Wingdings" panose="05000000000000000000" pitchFamily="2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ts val="1200"/>
              </a:spcBef>
              <a:buClr>
                <a:srgbClr val="00539B"/>
              </a:buClr>
              <a:buFont typeface="Wingdings" panose="05000000000000000000" pitchFamily="2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ts val="1200"/>
              </a:spcBef>
              <a:buClr>
                <a:srgbClr val="00539B"/>
              </a:buClr>
              <a:buFont typeface="Wingdings" panose="05000000000000000000" pitchFamily="2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0" y="307974"/>
            <a:ext cx="8324850" cy="488950"/>
          </a:xfrm>
          <a:prstGeom prst="rect">
            <a:avLst/>
          </a:prstGeom>
        </p:spPr>
        <p:txBody>
          <a:bodyPr lIns="548640" rIns="182880">
            <a:noAutofit/>
          </a:bodyPr>
          <a:lstStyle>
            <a:lvl1pPr marL="0" indent="0" algn="l">
              <a:buNone/>
              <a:defRPr sz="3600" b="1" baseline="0">
                <a:solidFill>
                  <a:srgbClr val="F2652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enter slide title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900110"/>
            <a:ext cx="8324850" cy="366715"/>
          </a:xfrm>
          <a:prstGeom prst="rect">
            <a:avLst/>
          </a:prstGeom>
        </p:spPr>
        <p:txBody>
          <a:bodyPr lIns="137160"/>
          <a:lstStyle>
            <a:lvl2pPr marL="457200" indent="0">
              <a:buNone/>
              <a:defRPr sz="2000" b="1" i="1">
                <a:solidFill>
                  <a:srgbClr val="00539B"/>
                </a:solidFill>
                <a:latin typeface="Georgia" panose="02040502050405020303" pitchFamily="18" charset="0"/>
              </a:defRPr>
            </a:lvl2pPr>
          </a:lstStyle>
          <a:p>
            <a:pPr lvl="1"/>
            <a:r>
              <a:rPr lang="en-US" dirty="0"/>
              <a:t>Click to enter subtitle for slide</a:t>
            </a:r>
          </a:p>
        </p:txBody>
      </p:sp>
    </p:spTree>
    <p:extLst>
      <p:ext uri="{BB962C8B-B14F-4D97-AF65-F5344CB8AC3E}">
        <p14:creationId xmlns:p14="http://schemas.microsoft.com/office/powerpoint/2010/main" val="897474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628650" y="1619250"/>
            <a:ext cx="3695700" cy="428136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4629150" y="1619250"/>
            <a:ext cx="3695700" cy="428136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0" y="307974"/>
            <a:ext cx="8324850" cy="488950"/>
          </a:xfrm>
          <a:prstGeom prst="rect">
            <a:avLst/>
          </a:prstGeom>
        </p:spPr>
        <p:txBody>
          <a:bodyPr lIns="548640" rIns="182880">
            <a:noAutofit/>
          </a:bodyPr>
          <a:lstStyle>
            <a:lvl1pPr marL="0" indent="0" algn="l">
              <a:buNone/>
              <a:defRPr sz="3600" b="1" baseline="0">
                <a:solidFill>
                  <a:srgbClr val="F2652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enter slide title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900110"/>
            <a:ext cx="8324850" cy="366715"/>
          </a:xfrm>
          <a:prstGeom prst="rect">
            <a:avLst/>
          </a:prstGeom>
        </p:spPr>
        <p:txBody>
          <a:bodyPr lIns="137160"/>
          <a:lstStyle>
            <a:lvl2pPr marL="457200" indent="0">
              <a:buNone/>
              <a:defRPr sz="2000" b="1" i="1">
                <a:solidFill>
                  <a:srgbClr val="00539B"/>
                </a:solidFill>
                <a:latin typeface="Georgia" panose="02040502050405020303" pitchFamily="18" charset="0"/>
              </a:defRPr>
            </a:lvl2pPr>
          </a:lstStyle>
          <a:p>
            <a:pPr lvl="1"/>
            <a:r>
              <a:rPr lang="en-US" dirty="0"/>
              <a:t>Click to enter subtitle for slide</a:t>
            </a:r>
          </a:p>
        </p:txBody>
      </p:sp>
    </p:spTree>
    <p:extLst>
      <p:ext uri="{BB962C8B-B14F-4D97-AF65-F5344CB8AC3E}">
        <p14:creationId xmlns:p14="http://schemas.microsoft.com/office/powerpoint/2010/main" val="3279140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629150" y="1619251"/>
            <a:ext cx="3695700" cy="42501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628650" y="1619251"/>
            <a:ext cx="3695700" cy="42501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0" y="307974"/>
            <a:ext cx="8324850" cy="488950"/>
          </a:xfrm>
          <a:prstGeom prst="rect">
            <a:avLst/>
          </a:prstGeom>
        </p:spPr>
        <p:txBody>
          <a:bodyPr lIns="548640" rIns="182880">
            <a:noAutofit/>
          </a:bodyPr>
          <a:lstStyle>
            <a:lvl1pPr marL="0" indent="0" algn="l">
              <a:buNone/>
              <a:defRPr sz="3600" b="1" baseline="0">
                <a:solidFill>
                  <a:srgbClr val="F2652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enter slide title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900110"/>
            <a:ext cx="8324850" cy="366715"/>
          </a:xfrm>
          <a:prstGeom prst="rect">
            <a:avLst/>
          </a:prstGeom>
        </p:spPr>
        <p:txBody>
          <a:bodyPr lIns="137160"/>
          <a:lstStyle>
            <a:lvl2pPr marL="457200" indent="0">
              <a:buNone/>
              <a:defRPr sz="2000" b="1" i="1">
                <a:solidFill>
                  <a:srgbClr val="00539B"/>
                </a:solidFill>
                <a:latin typeface="Georgia" panose="02040502050405020303" pitchFamily="18" charset="0"/>
              </a:defRPr>
            </a:lvl2pPr>
          </a:lstStyle>
          <a:p>
            <a:pPr lvl="1"/>
            <a:r>
              <a:rPr lang="en-US" dirty="0"/>
              <a:t>Click to enter subtitle for slide</a:t>
            </a:r>
          </a:p>
        </p:txBody>
      </p:sp>
    </p:spTree>
    <p:extLst>
      <p:ext uri="{BB962C8B-B14F-4D97-AF65-F5344CB8AC3E}">
        <p14:creationId xmlns:p14="http://schemas.microsoft.com/office/powerpoint/2010/main" val="486206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28650" y="1619250"/>
            <a:ext cx="7696200" cy="42891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0" y="307974"/>
            <a:ext cx="8324850" cy="488950"/>
          </a:xfrm>
          <a:prstGeom prst="rect">
            <a:avLst/>
          </a:prstGeom>
        </p:spPr>
        <p:txBody>
          <a:bodyPr lIns="548640" rIns="182880">
            <a:noAutofit/>
          </a:bodyPr>
          <a:lstStyle>
            <a:lvl1pPr marL="0" indent="0" algn="l">
              <a:buNone/>
              <a:defRPr sz="3600" b="1" baseline="0">
                <a:solidFill>
                  <a:srgbClr val="F2652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enter slide title</a:t>
            </a:r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900110"/>
            <a:ext cx="8324850" cy="366715"/>
          </a:xfrm>
          <a:prstGeom prst="rect">
            <a:avLst/>
          </a:prstGeom>
        </p:spPr>
        <p:txBody>
          <a:bodyPr lIns="137160"/>
          <a:lstStyle>
            <a:lvl2pPr marL="457200" indent="0">
              <a:buNone/>
              <a:defRPr sz="2000" b="1" i="1">
                <a:solidFill>
                  <a:srgbClr val="00539B"/>
                </a:solidFill>
                <a:latin typeface="Georgia" panose="02040502050405020303" pitchFamily="18" charset="0"/>
              </a:defRPr>
            </a:lvl2pPr>
          </a:lstStyle>
          <a:p>
            <a:pPr lvl="1"/>
            <a:r>
              <a:rPr lang="en-US" dirty="0"/>
              <a:t>Click to enter subtitle for slide</a:t>
            </a:r>
          </a:p>
        </p:txBody>
      </p:sp>
    </p:spTree>
    <p:extLst>
      <p:ext uri="{BB962C8B-B14F-4D97-AF65-F5344CB8AC3E}">
        <p14:creationId xmlns:p14="http://schemas.microsoft.com/office/powerpoint/2010/main" val="2095289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0" y="307974"/>
            <a:ext cx="8324850" cy="488950"/>
          </a:xfrm>
          <a:prstGeom prst="rect">
            <a:avLst/>
          </a:prstGeom>
        </p:spPr>
        <p:txBody>
          <a:bodyPr lIns="548640" rIns="182880">
            <a:noAutofit/>
          </a:bodyPr>
          <a:lstStyle>
            <a:lvl1pPr marL="0" indent="0" algn="l">
              <a:buNone/>
              <a:defRPr sz="3600" b="1" baseline="0">
                <a:solidFill>
                  <a:srgbClr val="F2652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enter slide title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900110"/>
            <a:ext cx="8324850" cy="366715"/>
          </a:xfrm>
          <a:prstGeom prst="rect">
            <a:avLst/>
          </a:prstGeom>
        </p:spPr>
        <p:txBody>
          <a:bodyPr lIns="137160"/>
          <a:lstStyle>
            <a:lvl2pPr marL="457200" indent="0">
              <a:buNone/>
              <a:defRPr sz="2000" b="1" i="1">
                <a:solidFill>
                  <a:srgbClr val="00539B"/>
                </a:solidFill>
                <a:latin typeface="Georgia" panose="02040502050405020303" pitchFamily="18" charset="0"/>
              </a:defRPr>
            </a:lvl2pPr>
          </a:lstStyle>
          <a:p>
            <a:pPr lvl="1"/>
            <a:r>
              <a:rPr lang="en-US" dirty="0"/>
              <a:t>Click to enter subtitle for slide</a:t>
            </a:r>
          </a:p>
        </p:txBody>
      </p:sp>
    </p:spTree>
    <p:extLst>
      <p:ext uri="{BB962C8B-B14F-4D97-AF65-F5344CB8AC3E}">
        <p14:creationId xmlns:p14="http://schemas.microsoft.com/office/powerpoint/2010/main" val="2652917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3614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1" y="219456"/>
            <a:ext cx="8770619" cy="397032"/>
          </a:xfrm>
          <a:prstGeom prst="rect">
            <a:avLst/>
          </a:prstGeom>
        </p:spPr>
        <p:txBody>
          <a:bodyPr/>
          <a:lstStyle>
            <a:lvl1pPr>
              <a:defRPr spc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6"/>
          </p:nvPr>
        </p:nvSpPr>
        <p:spPr>
          <a:xfrm>
            <a:off x="190500" y="1394461"/>
            <a:ext cx="8782050" cy="44691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1892300" y="6532246"/>
            <a:ext cx="185738" cy="2590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72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72" y="6307227"/>
            <a:ext cx="3606800" cy="322407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8636000" y="0"/>
            <a:ext cx="508000" cy="6858000"/>
          </a:xfrm>
          <a:prstGeom prst="rect">
            <a:avLst/>
          </a:prstGeom>
          <a:solidFill>
            <a:srgbClr val="005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636000" y="0"/>
            <a:ext cx="101600" cy="685800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7464" y="6411373"/>
            <a:ext cx="2493736" cy="151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5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8" r:id="rId4"/>
    <p:sldLayoutId id="2147483669" r:id="rId5"/>
    <p:sldLayoutId id="2147483666" r:id="rId6"/>
    <p:sldLayoutId id="2147483667" r:id="rId7"/>
    <p:sldLayoutId id="2147483670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UFEM </a:t>
            </a:r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September </a:t>
            </a:r>
            <a:r>
              <a:rPr lang="en-US" dirty="0" smtClean="0"/>
              <a:t>23, </a:t>
            </a:r>
            <a:r>
              <a:rPr lang="en-US" dirty="0"/>
              <a:t>2016 </a:t>
            </a:r>
          </a:p>
        </p:txBody>
      </p:sp>
    </p:spTree>
    <p:extLst>
      <p:ext uri="{BB962C8B-B14F-4D97-AF65-F5344CB8AC3E}">
        <p14:creationId xmlns:p14="http://schemas.microsoft.com/office/powerpoint/2010/main" val="3179620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CPM and </a:t>
            </a:r>
            <a:r>
              <a:rPr lang="en-US" dirty="0" err="1" smtClean="0"/>
              <a:t>OfficeScan</a:t>
            </a:r>
            <a:r>
              <a:rPr lang="en-US" dirty="0" smtClean="0"/>
              <a:t> Update</a:t>
            </a:r>
          </a:p>
          <a:p>
            <a:r>
              <a:rPr lang="en-US" dirty="0" smtClean="0"/>
              <a:t>Patch Management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035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017917"/>
            <a:ext cx="7696200" cy="4935208"/>
          </a:xfrm>
        </p:spPr>
        <p:txBody>
          <a:bodyPr/>
          <a:lstStyle/>
          <a:p>
            <a:r>
              <a:rPr lang="en-US" dirty="0" smtClean="0"/>
              <a:t>IBM &amp; Trend’s business relationship is changing…</a:t>
            </a:r>
          </a:p>
          <a:p>
            <a:pPr lvl="1"/>
            <a:r>
              <a:rPr lang="en-US" dirty="0" smtClean="0"/>
              <a:t>Core Protection Module (CPM) </a:t>
            </a:r>
          </a:p>
          <a:p>
            <a:pPr lvl="2"/>
            <a:r>
              <a:rPr lang="en-US" dirty="0" err="1" smtClean="0"/>
              <a:t>BigFix’s</a:t>
            </a:r>
            <a:r>
              <a:rPr lang="en-US" dirty="0" smtClean="0"/>
              <a:t> Antivirus Solution: basic AV, no new functionality from Trend</a:t>
            </a:r>
          </a:p>
          <a:p>
            <a:pPr lvl="2"/>
            <a:r>
              <a:rPr lang="en-US" dirty="0" smtClean="0"/>
              <a:t>EOM: December 2016</a:t>
            </a:r>
          </a:p>
          <a:p>
            <a:pPr lvl="2"/>
            <a:r>
              <a:rPr lang="en-US" dirty="0" smtClean="0"/>
              <a:t>EOS: December 2017</a:t>
            </a:r>
          </a:p>
          <a:p>
            <a:r>
              <a:rPr lang="en-US" dirty="0" smtClean="0"/>
              <a:t>1:1 License Conversion</a:t>
            </a:r>
          </a:p>
          <a:p>
            <a:pPr lvl="1"/>
            <a:r>
              <a:rPr lang="en-US" dirty="0" smtClean="0"/>
              <a:t>CPM : </a:t>
            </a:r>
            <a:r>
              <a:rPr lang="en-US" dirty="0" err="1" smtClean="0"/>
              <a:t>OfficeScan</a:t>
            </a:r>
            <a:r>
              <a:rPr lang="en-US" dirty="0" smtClean="0"/>
              <a:t> Endpoint Protection</a:t>
            </a:r>
          </a:p>
          <a:p>
            <a:r>
              <a:rPr lang="en-US" dirty="0" smtClean="0"/>
              <a:t>Migration</a:t>
            </a:r>
          </a:p>
          <a:p>
            <a:pPr lvl="1"/>
            <a:r>
              <a:rPr lang="en-US" dirty="0" smtClean="0"/>
              <a:t>Targeted end of year completion; likely February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307974"/>
            <a:ext cx="8515350" cy="488950"/>
          </a:xfrm>
          <a:prstGeom prst="rect">
            <a:avLst/>
          </a:prstGeom>
        </p:spPr>
        <p:txBody>
          <a:bodyPr/>
          <a:lstStyle/>
          <a:p>
            <a:r>
              <a:rPr lang="en-US" sz="3200" b="1" dirty="0" smtClean="0"/>
              <a:t>IBM &amp; Trend Micro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670277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5"/>
          <p:cNvSpPr>
            <a:spLocks noGrp="1"/>
          </p:cNvSpPr>
          <p:nvPr>
            <p:ph type="title"/>
          </p:nvPr>
        </p:nvSpPr>
        <p:spPr>
          <a:xfrm>
            <a:off x="379968" y="284780"/>
            <a:ext cx="7893843" cy="298608"/>
          </a:xfrm>
        </p:spPr>
        <p:txBody>
          <a:bodyPr/>
          <a:lstStyle/>
          <a:p>
            <a:r>
              <a:rPr lang="en-US" altLang="en-US" sz="3200" b="1" dirty="0">
                <a:latin typeface="+mn-lt"/>
              </a:rPr>
              <a:t>BigFix Protection vs. Trend Micro OfficeScan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6"/>
            <p:extLst>
              <p:ext uri="{D42A27DB-BD31-4B8C-83A1-F6EECF244321}">
                <p14:modId xmlns:p14="http://schemas.microsoft.com/office/powerpoint/2010/main" val="348129045"/>
              </p:ext>
            </p:extLst>
          </p:nvPr>
        </p:nvGraphicFramePr>
        <p:xfrm>
          <a:off x="610077" y="825322"/>
          <a:ext cx="7663734" cy="5474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4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9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6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0271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Function</a:t>
                      </a:r>
                    </a:p>
                  </a:txBody>
                  <a:tcPr marL="8828" marR="8828" marT="857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Feature</a:t>
                      </a:r>
                    </a:p>
                  </a:txBody>
                  <a:tcPr marL="8828" marR="8828" marT="85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Protection</a:t>
                      </a:r>
                    </a:p>
                  </a:txBody>
                  <a:tcPr marL="8828" marR="8828" marT="85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OfficeScan</a:t>
                      </a:r>
                    </a:p>
                  </a:txBody>
                  <a:tcPr marL="8828" marR="8828" marT="8572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090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Smart Protection Server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Support upgraded Smart Scan Server 3.0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200"/>
                        </a:lnSpc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572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Advanced Service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171450" marR="0" indent="-171450" algn="l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CCSF – Browser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200"/>
                        </a:lnSpc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200"/>
                        </a:lnSpc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49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DLP / Device Control</a:t>
                      </a:r>
                      <a:b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DLP</a:t>
                      </a:r>
                      <a:r>
                        <a:rPr lang="en-US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(content filtering) and Device Control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User Justification support</a:t>
                      </a:r>
                    </a:p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Smartphone and Tablet support</a:t>
                      </a:r>
                    </a:p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Updated data identifier and template libraries</a:t>
                      </a:r>
                    </a:p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Multi-rule policies</a:t>
                      </a:r>
                    </a:p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Enhanced DLP log details</a:t>
                      </a:r>
                    </a:p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Extended non-storage device support</a:t>
                      </a:r>
                    </a:p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Extended DLP channel support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0" marR="0" indent="0" algn="ctr" defTabSz="54864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pPr algn="ctr" fontAlgn="b">
                        <a:lnSpc>
                          <a:spcPts val="1200"/>
                        </a:lnSpc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0938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Command &amp; Control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User-defined Approved and Blocked IP lists</a:t>
                      </a:r>
                    </a:p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Malware network fingerprinting to detect C&amp;C callbacks</a:t>
                      </a:r>
                    </a:p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Granular action configuration when suspicious connections are detected</a:t>
                      </a:r>
                    </a:p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C&amp;C server and agent logs record the process responsible for C&amp;C callbacks</a:t>
                      </a:r>
                    </a:p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Intelligence C&amp;C server lists</a:t>
                      </a:r>
                    </a:p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NCIE integration - C&amp;C IP list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200"/>
                        </a:lnSpc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>
                        <a:lnSpc>
                          <a:spcPts val="1200"/>
                        </a:lnSpc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834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Enhancement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Trusted Program</a:t>
                      </a:r>
                    </a:p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Persistent scan cache, global approved list</a:t>
                      </a:r>
                    </a:p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Support deferred scanning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35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Agent Interface Redesign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Redesigned new web-style agent console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879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CryptoLocker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Solution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Protect documents against unauthorized encryption or modification</a:t>
                      </a:r>
                    </a:p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Block processes commonly associated with ransomware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266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Behavior Monitoring Enhancement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Behavior Monitoring Scan Enhancement, including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CryptoLocker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detection by Behavior Monitoring</a:t>
                      </a:r>
                    </a:p>
                    <a:p>
                      <a:pPr marL="171450" indent="-171450" algn="l" fontAlgn="ctr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Enhanced Behavior</a:t>
                      </a:r>
                      <a:r>
                        <a:rPr lang="en-US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Monitoring in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Ransomware detection and protection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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Features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171450" marR="0" indent="-171450" algn="l" defTabSz="54864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Virtual Desktop Infrastructure</a:t>
                      </a:r>
                      <a:r>
                        <a:rPr lang="en-US" sz="11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support</a:t>
                      </a:r>
                    </a:p>
                    <a:p>
                      <a:pPr marL="171450" marR="0" indent="-171450" algn="l" defTabSz="54864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Firewall support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marL="0" algn="l" defTabSz="548640" rtl="0" eaLnBrk="1" fontAlgn="b" latinLnBrk="0" hangingPunct="1"/>
                      <a:r>
                        <a:rPr lang="en-U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Platform</a:t>
                      </a:r>
                      <a:r>
                        <a:rPr lang="en-US" sz="11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Support</a:t>
                      </a:r>
                      <a:endParaRPr 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Support for Windows 10</a:t>
                      </a:r>
                    </a:p>
                    <a:p>
                      <a:pPr marL="171450" indent="-171450" algn="l" fontAlgn="b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Support for Mac OS X</a:t>
                      </a: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pPr marL="0" marR="0" indent="0" algn="ctr" defTabSz="457200" rtl="0" eaLnBrk="1" fontAlgn="b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8" marR="8828" marT="8572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0891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0485" y="1061049"/>
            <a:ext cx="7696200" cy="4923372"/>
          </a:xfrm>
        </p:spPr>
        <p:txBody>
          <a:bodyPr/>
          <a:lstStyle/>
          <a:p>
            <a:r>
              <a:rPr lang="en-US" sz="2400" dirty="0" smtClean="0"/>
              <a:t>Technical Review and Architecture/Migration assistance from IBM/Trend </a:t>
            </a:r>
          </a:p>
          <a:p>
            <a:r>
              <a:rPr lang="en-US" sz="2400" dirty="0" smtClean="0"/>
              <a:t>UFEM Governance Committee</a:t>
            </a:r>
          </a:p>
          <a:p>
            <a:pPr lvl="1"/>
            <a:r>
              <a:rPr lang="en-US" sz="2000" dirty="0" smtClean="0"/>
              <a:t>Review </a:t>
            </a:r>
            <a:r>
              <a:rPr lang="en-US" sz="2000" dirty="0" err="1" smtClean="0"/>
              <a:t>OfficeScan</a:t>
            </a:r>
            <a:r>
              <a:rPr lang="en-US" sz="2000" dirty="0" smtClean="0"/>
              <a:t> capabilities (functional/technical) and assist in defining move forward priorities</a:t>
            </a:r>
          </a:p>
          <a:p>
            <a:r>
              <a:rPr lang="en-US" sz="2400" dirty="0" smtClean="0"/>
              <a:t>Test environment implementation and UFIT guinea pigging; followed by production environment rollout and UFIT first-in</a:t>
            </a:r>
          </a:p>
          <a:p>
            <a:r>
              <a:rPr lang="en-US" sz="2400" dirty="0" smtClean="0"/>
              <a:t>Refine customer </a:t>
            </a:r>
            <a:r>
              <a:rPr lang="en-US" sz="2400" dirty="0"/>
              <a:t>onboarding process, including training/knowledge transfer</a:t>
            </a:r>
          </a:p>
          <a:p>
            <a:r>
              <a:rPr lang="en-US" sz="2400" dirty="0" smtClean="0"/>
              <a:t>Managed migration of current </a:t>
            </a:r>
            <a:r>
              <a:rPr lang="en-US" sz="2400" dirty="0" err="1" smtClean="0"/>
              <a:t>dept</a:t>
            </a:r>
            <a:r>
              <a:rPr lang="en-US" sz="2400" dirty="0" smtClean="0"/>
              <a:t>/college using CPM to </a:t>
            </a:r>
            <a:r>
              <a:rPr lang="en-US" sz="2400" dirty="0" err="1" smtClean="0"/>
              <a:t>OfficeScan</a:t>
            </a:r>
            <a:endParaRPr lang="en-US" sz="2400" dirty="0" smtClean="0"/>
          </a:p>
          <a:p>
            <a:r>
              <a:rPr lang="en-US" sz="2400" dirty="0" smtClean="0"/>
              <a:t>General Availability and rollout to campus</a:t>
            </a:r>
          </a:p>
          <a:p>
            <a:endParaRPr lang="en-US" sz="2400" dirty="0" smtClean="0"/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Questions? 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307974"/>
            <a:ext cx="8515350" cy="488950"/>
          </a:xfrm>
          <a:prstGeom prst="rect">
            <a:avLst/>
          </a:prstGeom>
        </p:spPr>
        <p:txBody>
          <a:bodyPr/>
          <a:lstStyle/>
          <a:p>
            <a:r>
              <a:rPr lang="en-US" sz="3200" b="1" dirty="0" smtClean="0"/>
              <a:t>Next Steps…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32298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11628"/>
            <a:ext cx="7696200" cy="44100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Goals:</a:t>
            </a:r>
          </a:p>
          <a:p>
            <a:r>
              <a:rPr lang="en-US" dirty="0" smtClean="0"/>
              <a:t>Provide units with a low-maintenance, </a:t>
            </a:r>
            <a:r>
              <a:rPr lang="en-US" dirty="0" err="1" smtClean="0"/>
              <a:t>BigFix</a:t>
            </a:r>
            <a:r>
              <a:rPr lang="en-US" dirty="0" smtClean="0"/>
              <a:t>-based patching system</a:t>
            </a:r>
          </a:p>
          <a:p>
            <a:r>
              <a:rPr lang="en-US" dirty="0" smtClean="0"/>
              <a:t>Reduce the number of actions and baselines in the system through shared use</a:t>
            </a:r>
          </a:p>
          <a:p>
            <a:r>
              <a:rPr lang="en-US" dirty="0" smtClean="0"/>
              <a:t>Flexibility – Give units as much control as possible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Patch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44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Patch </a:t>
            </a:r>
            <a:r>
              <a:rPr lang="en-US" dirty="0" err="1" smtClean="0"/>
              <a:t>Mangement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Master Settings File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99911" y="3273777"/>
            <a:ext cx="6835423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Used by units to control all aspects of patching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Fill out Excel file template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Save as text file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Import into </a:t>
            </a:r>
            <a:r>
              <a:rPr lang="en-US" sz="2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BigFix</a:t>
            </a: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Console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74"/>
          <a:stretch/>
        </p:blipFill>
        <p:spPr>
          <a:xfrm>
            <a:off x="431094" y="1582265"/>
            <a:ext cx="8012995" cy="1221611"/>
          </a:xfrm>
        </p:spPr>
      </p:pic>
    </p:spTree>
    <p:extLst>
      <p:ext uri="{BB962C8B-B14F-4D97-AF65-F5344CB8AC3E}">
        <p14:creationId xmlns:p14="http://schemas.microsoft.com/office/powerpoint/2010/main" val="3341372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Patch </a:t>
            </a:r>
            <a:r>
              <a:rPr lang="en-US" dirty="0" err="1" smtClean="0"/>
              <a:t>Mangement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Master Settings File – Opt In Settings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16827" y="1907822"/>
            <a:ext cx="49574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Designate if a computer is opted in or out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denotes the device is </a:t>
            </a:r>
            <a:r>
              <a:rPr lang="en-US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0 </a:t>
            </a:r>
            <a:r>
              <a:rPr lang="en-US" sz="28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denotes the device is </a:t>
            </a:r>
            <a:r>
              <a:rPr lang="en-US" sz="28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</a:p>
        </p:txBody>
      </p:sp>
      <p:pic>
        <p:nvPicPr>
          <p:cNvPr id="7" name="Picture 6"/>
          <p:cNvPicPr/>
          <p:nvPr/>
        </p:nvPicPr>
        <p:blipFill>
          <a:blip r:embed="rId2"/>
          <a:stretch>
            <a:fillRect/>
          </a:stretch>
        </p:blipFill>
        <p:spPr>
          <a:xfrm>
            <a:off x="470605" y="1907822"/>
            <a:ext cx="27051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243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Patch </a:t>
            </a:r>
            <a:r>
              <a:rPr lang="en-US" dirty="0" err="1" smtClean="0"/>
              <a:t>Mangement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Master Settings File – Maintenance Window Settings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86922" y="4088825"/>
            <a:ext cx="83454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 smtClean="0"/>
              <a:t>Designate if a computer has a maintenance window or not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 smtClean="0"/>
              <a:t>If yes, specify details of maintenance window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186922" y="1615654"/>
            <a:ext cx="8224738" cy="22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463655"/>
      </p:ext>
    </p:extLst>
  </p:cSld>
  <p:clrMapOvr>
    <a:masterClrMapping/>
  </p:clrMapOvr>
</p:sld>
</file>

<file path=ppt/theme/theme1.xml><?xml version="1.0" encoding="utf-8"?>
<a:theme xmlns:a="http://schemas.openxmlformats.org/drawingml/2006/main" name="2015 UFIT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UFIT - PPT1 - v2 [Read-Only]" id="{172CE2B8-F65C-4D13-8C8E-8BE0C2DEAC32}" vid="{9CEE876F-6540-44FD-AC00-6CB0D06825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