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7" r:id="rId4"/>
    <p:sldId id="268" r:id="rId5"/>
    <p:sldId id="260" r:id="rId6"/>
    <p:sldId id="261" r:id="rId7"/>
    <p:sldId id="269" r:id="rId8"/>
    <p:sldId id="266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etjen,Rob" initials="L" lastIdx="2" clrIdx="0">
    <p:extLst>
      <p:ext uri="{19B8F6BF-5375-455C-9EA6-DF929625EA0E}">
        <p15:presenceInfo xmlns:p15="http://schemas.microsoft.com/office/powerpoint/2012/main" userId="S-1-5-21-1308237860-4193317556-336787646-10903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4605" autoAdjust="0"/>
  </p:normalViewPr>
  <p:slideViewPr>
    <p:cSldViewPr>
      <p:cViewPr varScale="1">
        <p:scale>
          <a:sx n="108" d="100"/>
          <a:sy n="108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 anchor="ctr" anchorCtr="0"/>
          <a:lstStyle/>
          <a:p>
            <a:pPr>
              <a:defRPr/>
            </a:pPr>
            <a:r>
              <a:rPr lang="en-US" sz="1800" dirty="0"/>
              <a:t>Optimization</a:t>
            </a:r>
            <a:r>
              <a:rPr lang="en-US" sz="1200" dirty="0"/>
              <a:t> </a:t>
            </a:r>
            <a:r>
              <a:rPr lang="en-US" sz="1800" dirty="0"/>
              <a:t>Status</a:t>
            </a:r>
          </a:p>
        </c:rich>
      </c:tx>
      <c:layout>
        <c:manualLayout>
          <c:xMode val="edge"/>
          <c:yMode val="edge"/>
          <c:x val="0.36561102362204723"/>
          <c:y val="2.7777777777777776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029760"/>
        <c:axId val="196116416"/>
      </c:barChart>
      <c:catAx>
        <c:axId val="196029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/>
            </a:pPr>
            <a:endParaRPr lang="en-US"/>
          </a:p>
        </c:txPr>
        <c:crossAx val="196116416"/>
        <c:crosses val="autoZero"/>
        <c:auto val="1"/>
        <c:lblAlgn val="ctr"/>
        <c:lblOffset val="100"/>
        <c:noMultiLvlLbl val="0"/>
      </c:catAx>
      <c:valAx>
        <c:axId val="19611641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96029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F76D9A3-6067-4419-B17F-DE999D143949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4CD8034-646B-413A-8A09-F1288F2B1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38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13B43-023B-40AF-A273-0605B611027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7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B1ECFF-6F08-46F9-BE7B-7F0D1A7C45BB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8985"/>
            <a:ext cx="5140960" cy="415599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 smtClean="0"/>
              <a:t>No Yellow – We are either achieving SLA’s or Not</a:t>
            </a:r>
          </a:p>
          <a:p>
            <a:pPr eaLnBrk="1" hangingPunct="1"/>
            <a:endParaRPr lang="en-US" altLang="en-US" b="1" smtClean="0"/>
          </a:p>
          <a:p>
            <a:pPr eaLnBrk="1" hangingPunct="1"/>
            <a:r>
              <a:rPr lang="en-US" altLang="en-US" b="1" smtClean="0"/>
              <a:t>Share SLA’s with Associates</a:t>
            </a:r>
          </a:p>
          <a:p>
            <a:pPr eaLnBrk="1" hangingPunct="1"/>
            <a:endParaRPr lang="en-US" altLang="en-US" b="1" smtClean="0"/>
          </a:p>
          <a:p>
            <a:pPr eaLnBrk="1" hangingPunct="1"/>
            <a:r>
              <a:rPr lang="en-US" altLang="en-US" b="1" smtClean="0"/>
              <a:t>Hints &amp; Tips:</a:t>
            </a:r>
          </a:p>
          <a:p>
            <a:pPr eaLnBrk="1" hangingPunct="1">
              <a:buFontTx/>
              <a:buChar char="•"/>
            </a:pPr>
            <a:r>
              <a:rPr lang="en-US" altLang="en-US" smtClean="0"/>
              <a:t>Customize these according to contracted Standards Of Performance (SOP) / Service Level Agreements (SLA) not Statement of Work (SOW)</a:t>
            </a:r>
          </a:p>
          <a:p>
            <a:pPr eaLnBrk="1" hangingPunct="1">
              <a:buFontTx/>
              <a:buChar char="•"/>
            </a:pPr>
            <a:r>
              <a:rPr lang="en-US" altLang="en-US" smtClean="0"/>
              <a:t>Consider discussing the differences in Standards of Performance / Statements of Work / Service Level Agreements</a:t>
            </a:r>
          </a:p>
        </p:txBody>
      </p:sp>
    </p:spTree>
    <p:extLst>
      <p:ext uri="{BB962C8B-B14F-4D97-AF65-F5344CB8AC3E}">
        <p14:creationId xmlns:p14="http://schemas.microsoft.com/office/powerpoint/2010/main" val="277590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4/9/2015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6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3DBF-D53F-4BF5-BA2D-DC5A00FA7990}" type="datetime1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7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D450-E277-4567-A96F-2286C1DB2F03}" type="datetime1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1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92100" y="1431925"/>
            <a:ext cx="8229600" cy="45116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233E2B24-3C18-42E1-9386-AEC27C982056}" type="slidenum">
              <a:rPr lang="en-US"/>
              <a:pPr>
                <a:defRPr/>
              </a:pPr>
              <a:t>‹#›</a:t>
            </a:fld>
            <a:r>
              <a:rPr 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2277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F901D-5ED6-43D5-8ADB-4B894C7F6C71}" type="datetime1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26E8-01A3-4A33-A7AF-82EA7325600D}" type="datetime1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2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A66B-53E5-4DF9-9478-B0C2C816DB52}" type="datetime1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1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D590-E8E8-4732-BA3A-057EB83B210D}" type="datetime1">
              <a:rPr lang="en-US" smtClean="0"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C108-0354-4AAF-A993-758F926335B8}" type="datetime1">
              <a:rPr lang="en-US" smtClean="0"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8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D47E-7B2E-4610-BFE2-F1178D64C9CC}" type="datetime1">
              <a:rPr lang="en-US" smtClean="0"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4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E9230-1AD6-44AD-A6B3-836E3303A454}" type="datetime1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6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E599-060A-4D34-9B3D-71A88E6534E3}" type="datetime1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3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8957E-16E8-40BB-876A-5A5347B9F3C3}" type="datetime1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28A41-F1EB-4BDD-AAA1-82C76EAC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5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990600"/>
            <a:ext cx="4191000" cy="149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U:\Purchasing\EProcurement\myUFMarket\Icons\UFsignatur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27592"/>
            <a:ext cx="19716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XLogoRed04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19800"/>
            <a:ext cx="17462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3505200"/>
            <a:ext cx="67306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IT Peer to Peer Program Review</a:t>
            </a:r>
          </a:p>
          <a:p>
            <a:pPr algn="ctr"/>
            <a:r>
              <a:rPr lang="en-US" sz="4000" dirty="0" smtClean="0"/>
              <a:t>April 9, 2015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782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What is </a:t>
            </a:r>
            <a:r>
              <a:rPr lang="en-US" sz="3600" b="1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PrintSmart?</a:t>
            </a:r>
            <a:endParaRPr lang="en-US" sz="3600" b="1" dirty="0">
              <a:solidFill>
                <a:srgbClr val="00B0F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066800"/>
            <a:ext cx="8229600" cy="5029200"/>
          </a:xfrm>
        </p:spPr>
        <p:txBody>
          <a:bodyPr>
            <a:normAutofit fontScale="550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2900" dirty="0"/>
              <a:t> </a:t>
            </a:r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New contract includes use of equipment, maintenance &amp; supplies (except paper</a:t>
            </a:r>
            <a:r>
              <a:rPr lang="en-US" sz="2900" dirty="0" smtClean="0"/>
              <a:t>)</a:t>
            </a:r>
          </a:p>
          <a:p>
            <a:pPr marL="285750" lvl="0" indent="-285750">
              <a:spcBef>
                <a:spcPts val="0"/>
              </a:spcBef>
            </a:pPr>
            <a:endParaRPr lang="en-US" sz="2900" dirty="0"/>
          </a:p>
          <a:p>
            <a:pPr marL="285750" indent="-285750">
              <a:spcBef>
                <a:spcPts val="0"/>
              </a:spcBef>
            </a:pPr>
            <a:r>
              <a:rPr lang="en-US" sz="2900" dirty="0"/>
              <a:t>Program savings go back to the department </a:t>
            </a:r>
            <a:r>
              <a:rPr lang="en-US" sz="2900" dirty="0" smtClean="0"/>
              <a:t>level</a:t>
            </a:r>
            <a:endParaRPr lang="en-US" sz="2900" dirty="0"/>
          </a:p>
          <a:p>
            <a:pPr marL="285750" lvl="0" indent="-285750">
              <a:spcBef>
                <a:spcPts val="0"/>
              </a:spcBef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No need to lease or purchase equipment anymore  </a:t>
            </a:r>
          </a:p>
          <a:p>
            <a:pPr marL="285750" lvl="0" indent="-285750">
              <a:spcBef>
                <a:spcPts val="0"/>
              </a:spcBef>
            </a:pPr>
            <a:endParaRPr lang="en-US" sz="2900" dirty="0"/>
          </a:p>
          <a:p>
            <a:pPr marL="285750" indent="-285750">
              <a:spcBef>
                <a:spcPts val="0"/>
              </a:spcBef>
            </a:pPr>
            <a:r>
              <a:rPr lang="en-US" sz="2900" dirty="0" smtClean="0"/>
              <a:t>Departments </a:t>
            </a:r>
            <a:r>
              <a:rPr lang="en-US" sz="2900" dirty="0"/>
              <a:t>pays Cost Per Impression rate of Monochrome: $0.0137  Color: $0.0470</a:t>
            </a:r>
          </a:p>
          <a:p>
            <a:pPr marL="285750" indent="-285750">
              <a:spcBef>
                <a:spcPts val="0"/>
              </a:spcBef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 smtClean="0"/>
              <a:t>Devices include: </a:t>
            </a:r>
            <a:r>
              <a:rPr lang="en-US" sz="2900" dirty="0"/>
              <a:t>8 models of Multi-Functional-Devices (MFD) / 2 Workgroup printers</a:t>
            </a:r>
          </a:p>
          <a:p>
            <a:pPr marL="285750" lvl="0" indent="-285750">
              <a:spcBef>
                <a:spcPts val="0"/>
              </a:spcBef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Each machine will be networked which will enable Xerox to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29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900" dirty="0"/>
              <a:t>monitor internal alerts on equipment and dispatch technicians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900" dirty="0"/>
              <a:t>monitor toner levels and dispatch supplies automatically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900" dirty="0"/>
              <a:t>poll monthly meter readings automatically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Contract includes a Service Level Agreement (SLA) to ensure consistent servicing of fleet. </a:t>
            </a:r>
            <a:endParaRPr lang="en-US" sz="2900" dirty="0" smtClean="0"/>
          </a:p>
          <a:p>
            <a:pPr marL="0" lvl="0" indent="0">
              <a:spcBef>
                <a:spcPts val="0"/>
              </a:spcBef>
              <a:buNone/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Includes  a dedicated PrintSmart helpdesk  via toll free number</a:t>
            </a:r>
          </a:p>
          <a:p>
            <a:pPr marL="285750" lvl="0" indent="-285750">
              <a:spcBef>
                <a:spcPts val="0"/>
              </a:spcBef>
            </a:pPr>
            <a:endParaRPr lang="en-US" sz="2900" dirty="0"/>
          </a:p>
          <a:p>
            <a:pPr marL="285750" lvl="0" indent="-285750">
              <a:spcBef>
                <a:spcPts val="0"/>
              </a:spcBef>
            </a:pPr>
            <a:r>
              <a:rPr lang="en-US" sz="2900" dirty="0"/>
              <a:t>On site Managed Print Program Manager – Eric Gibbs; </a:t>
            </a:r>
            <a:r>
              <a:rPr lang="en-US" sz="2900" dirty="0" smtClean="0"/>
              <a:t>Dedicated On-site </a:t>
            </a:r>
            <a:r>
              <a:rPr lang="en-US" sz="2900" dirty="0"/>
              <a:t>Service Technician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5224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U:\Purchasing\EProcurement\myUFMarket\Icons\UFsignatur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0856"/>
            <a:ext cx="1228725" cy="2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XLogoRed04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83630"/>
            <a:ext cx="984250" cy="28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452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3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559936" y="454525"/>
            <a:ext cx="56733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Project to Date Summary</a:t>
            </a:r>
          </a:p>
          <a:p>
            <a:pPr algn="ctr"/>
            <a:r>
              <a:rPr lang="en-US" sz="1200" b="1" dirty="0"/>
              <a:t>As of </a:t>
            </a:r>
            <a:r>
              <a:rPr lang="en-US" sz="1200" b="1" dirty="0" smtClean="0"/>
              <a:t>03/31/15</a:t>
            </a:r>
            <a:endParaRPr lang="en-US" sz="1200" b="1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29938" y="4724400"/>
            <a:ext cx="7209281" cy="193899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New Device Installs through  April 1, 2015–  1,024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/>
              <a:t>Total </a:t>
            </a:r>
            <a:r>
              <a:rPr lang="en-US" dirty="0"/>
              <a:t>p</a:t>
            </a:r>
            <a:r>
              <a:rPr lang="en-US" dirty="0" smtClean="0"/>
              <a:t>rojected savings to date for approved </a:t>
            </a:r>
            <a:r>
              <a:rPr lang="en-US" dirty="0"/>
              <a:t>d</a:t>
            </a:r>
            <a:r>
              <a:rPr lang="en-US" dirty="0" smtClean="0"/>
              <a:t>esigns - </a:t>
            </a:r>
            <a:r>
              <a:rPr lang="en-US" b="1" dirty="0" smtClean="0"/>
              <a:t>$125K</a:t>
            </a:r>
            <a:r>
              <a:rPr lang="en-US" sz="1100" b="1" dirty="0" smtClean="0"/>
              <a:t> </a:t>
            </a:r>
            <a:r>
              <a:rPr lang="en-US" b="1" dirty="0" smtClean="0"/>
              <a:t>per month </a:t>
            </a:r>
          </a:p>
          <a:p>
            <a:r>
              <a:rPr lang="en-US" b="1" dirty="0" smtClean="0"/>
              <a:t>      or </a:t>
            </a:r>
            <a:r>
              <a:rPr lang="en-US" b="1" smtClean="0"/>
              <a:t>$1,500M/ </a:t>
            </a:r>
            <a:r>
              <a:rPr lang="en-US" b="1" dirty="0"/>
              <a:t>year*</a:t>
            </a:r>
            <a:endParaRPr lang="en-US" b="1" dirty="0" smtClean="0"/>
          </a:p>
          <a:p>
            <a:pPr lvl="2"/>
            <a:r>
              <a:rPr lang="en-US" sz="1200" dirty="0" smtClean="0"/>
              <a:t>* Assumes all approved volume is moved to PrintSmart devices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73103885"/>
              </p:ext>
            </p:extLst>
          </p:nvPr>
        </p:nvGraphicFramePr>
        <p:xfrm>
          <a:off x="1282109" y="1720566"/>
          <a:ext cx="6705600" cy="3225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Picture 15" descr="XLogoRed04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6358738"/>
            <a:ext cx="1365250" cy="394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7" name="Picture 16" descr="U:\Purchasing\EProcurement\myUFMarket\Icons\UFsignature.t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56386"/>
            <a:ext cx="1618048" cy="29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5400" y="1524000"/>
            <a:ext cx="7043819" cy="27373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5224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39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839200" cy="990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b="1" kern="1200" dirty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Standards of Performance </a:t>
            </a:r>
            <a:r>
              <a:rPr lang="en-US" sz="3600" b="1" kern="1200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Scorecard</a:t>
            </a:r>
            <a:br>
              <a:rPr lang="en-US" sz="3600" b="1" kern="1200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3600" b="1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February 2015</a:t>
            </a:r>
            <a:r>
              <a:rPr lang="en-US" sz="3600" b="1" kern="1200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3600" b="1" kern="1200" dirty="0" smtClean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en-US" sz="3600" b="1" kern="1200" dirty="0">
              <a:solidFill>
                <a:srgbClr val="00B0F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1" name="Group 3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476504"/>
              </p:ext>
            </p:extLst>
          </p:nvPr>
        </p:nvGraphicFramePr>
        <p:xfrm>
          <a:off x="228600" y="1938338"/>
          <a:ext cx="8762999" cy="3167062"/>
        </p:xfrm>
        <a:graphic>
          <a:graphicData uri="http://schemas.openxmlformats.org/drawingml/2006/table">
            <a:tbl>
              <a:tblPr/>
              <a:tblGrid>
                <a:gridCol w="1493240"/>
                <a:gridCol w="2545360"/>
                <a:gridCol w="1219200"/>
                <a:gridCol w="1203055"/>
                <a:gridCol w="2302144"/>
              </a:tblGrid>
              <a:tr h="537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Performance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Criteria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Standards of Performance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Current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Performance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Performance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Trend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Key Messages /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Action Taken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859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 Break/Fix Response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hours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ct val="30000"/>
                        </a:spcBef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The average amount of time between the  client initiated call and the arrival of the service technician on site.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94.6%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response time 3.48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hrs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</a:tr>
              <a:tr h="859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Equipment Uptime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98%</a:t>
                      </a:r>
                      <a:endParaRPr kumimoji="0" lang="en-C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ct val="30000"/>
                        </a:spcBef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The three month rolling percentage that the equipment is available for use within the contracted period of coverage.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99.85%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243-break/fix incidents </a:t>
                      </a:r>
                    </a:p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27.6% reactive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</a:tr>
              <a:tr h="91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 Time Fix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85%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average number of times a device was successfully repaired during the initial call.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230188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91.7%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 223 out of 243 reactive service incidents resolved on first call.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>
                        <a:alpha val="25999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2" name="Oval 69"/>
          <p:cNvSpPr>
            <a:spLocks noChangeAspect="1" noChangeArrowheads="1"/>
          </p:cNvSpPr>
          <p:nvPr/>
        </p:nvSpPr>
        <p:spPr bwMode="auto">
          <a:xfrm>
            <a:off x="5791200" y="2667000"/>
            <a:ext cx="593725" cy="5334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" name="Oval 69"/>
          <p:cNvSpPr>
            <a:spLocks noChangeAspect="1" noChangeArrowheads="1"/>
          </p:cNvSpPr>
          <p:nvPr/>
        </p:nvSpPr>
        <p:spPr bwMode="auto">
          <a:xfrm flipV="1">
            <a:off x="5751513" y="3473450"/>
            <a:ext cx="633412" cy="565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" name="Oval 69"/>
          <p:cNvSpPr>
            <a:spLocks noChangeAspect="1" noChangeArrowheads="1"/>
          </p:cNvSpPr>
          <p:nvPr/>
        </p:nvSpPr>
        <p:spPr bwMode="auto">
          <a:xfrm flipV="1">
            <a:off x="5751513" y="4387850"/>
            <a:ext cx="633412" cy="565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5224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U:\Purchasing\EProcurement\myUFMarket\Icons\UFsignature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27592"/>
            <a:ext cx="19716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XLogoRed04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6124575"/>
            <a:ext cx="17462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5572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904875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Lessons Learned/Process Improvements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295400"/>
            <a:ext cx="8229600" cy="4419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Standard Security Configuration </a:t>
            </a:r>
          </a:p>
          <a:p>
            <a:r>
              <a:rPr lang="en-US" sz="2400" dirty="0" smtClean="0"/>
              <a:t> Pre </a:t>
            </a:r>
            <a:r>
              <a:rPr lang="en-US" sz="2400" dirty="0" smtClean="0"/>
              <a:t>Implementation Local IT call</a:t>
            </a:r>
          </a:p>
          <a:p>
            <a:pPr lvl="1"/>
            <a:r>
              <a:rPr lang="en-US" sz="2000" dirty="0" smtClean="0"/>
              <a:t>Review department specific deployment</a:t>
            </a:r>
          </a:p>
          <a:p>
            <a:pPr lvl="2"/>
            <a:r>
              <a:rPr lang="en-US" sz="1600" dirty="0" smtClean="0"/>
              <a:t>Time line</a:t>
            </a:r>
          </a:p>
          <a:p>
            <a:pPr lvl="2"/>
            <a:r>
              <a:rPr lang="en-US" sz="1600" dirty="0" smtClean="0"/>
              <a:t>Infrastructure (network drops, fax lines)</a:t>
            </a:r>
          </a:p>
          <a:p>
            <a:pPr lvl="2"/>
            <a:r>
              <a:rPr lang="en-US" sz="1600" dirty="0" smtClean="0"/>
              <a:t>Print Server/ Print Driver discussion</a:t>
            </a:r>
          </a:p>
          <a:p>
            <a:pPr lvl="2"/>
            <a:r>
              <a:rPr lang="en-US" sz="1600" dirty="0" smtClean="0"/>
              <a:t>VLAN requirements / MAC addresses (provided in advance)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5</a:t>
            </a:fld>
            <a:endParaRPr lang="en-US"/>
          </a:p>
        </p:txBody>
      </p:sp>
      <p:pic>
        <p:nvPicPr>
          <p:cNvPr id="9" name="Picture 8" descr="U:\Purchasing\EProcurement\myUFMarket\Icons\UFsignature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0856"/>
            <a:ext cx="1228725" cy="2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0481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XLogoRed04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83630"/>
            <a:ext cx="984250" cy="28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10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76200"/>
            <a:ext cx="92202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>
                <a:solidFill>
                  <a:srgbClr val="00B0F0"/>
                </a:solidFill>
                <a:latin typeface="Arial" pitchFamily="34" charset="0"/>
                <a:ea typeface="+mn-ea"/>
                <a:cs typeface="Arial" pitchFamily="34" charset="0"/>
              </a:rPr>
              <a:t>Lessons Learned/Process Improvements 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838200"/>
            <a:ext cx="8540750" cy="5286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Device </a:t>
            </a:r>
            <a:r>
              <a:rPr lang="en-US" sz="2400" dirty="0" smtClean="0"/>
              <a:t>Removals</a:t>
            </a:r>
          </a:p>
          <a:p>
            <a:pPr lvl="1"/>
            <a:r>
              <a:rPr lang="en-US" sz="2000" dirty="0" smtClean="0"/>
              <a:t>Removals occurring/staying on day of install identified prior to implementation</a:t>
            </a:r>
          </a:p>
          <a:p>
            <a:pPr lvl="1"/>
            <a:r>
              <a:rPr lang="en-US" sz="2000" dirty="0" smtClean="0"/>
              <a:t>UF Purchasing Resource Focal for supporting departments with removal process</a:t>
            </a:r>
          </a:p>
          <a:p>
            <a:pPr lvl="1"/>
            <a:r>
              <a:rPr lang="en-US" sz="2000" dirty="0" smtClean="0"/>
              <a:t>Engage IT for device moves/removals to clear the </a:t>
            </a:r>
            <a:r>
              <a:rPr lang="en-US" sz="2000" dirty="0" smtClean="0"/>
              <a:t>queue</a:t>
            </a:r>
          </a:p>
          <a:p>
            <a:pPr lvl="1"/>
            <a:endParaRPr lang="en-US" sz="2000" dirty="0"/>
          </a:p>
          <a:p>
            <a:r>
              <a:rPr lang="en-US" sz="2400" dirty="0"/>
              <a:t>Consolidation of IT Documents/Document Sharing</a:t>
            </a:r>
          </a:p>
          <a:p>
            <a:pPr lvl="1"/>
            <a:r>
              <a:rPr lang="en-US" sz="2000" dirty="0"/>
              <a:t>Best practices shared during pre implementation planning</a:t>
            </a:r>
          </a:p>
          <a:p>
            <a:pPr lvl="1"/>
            <a:r>
              <a:rPr lang="en-US" sz="2000" dirty="0"/>
              <a:t>Document Wiki in process </a:t>
            </a:r>
            <a:endParaRPr lang="en-US" sz="2000" dirty="0" smtClean="0"/>
          </a:p>
          <a:p>
            <a:pPr lvl="1"/>
            <a:r>
              <a:rPr lang="en-US" sz="2000" dirty="0" err="1" smtClean="0"/>
              <a:t>PrintSmart</a:t>
            </a:r>
            <a:r>
              <a:rPr lang="en-US" sz="2000" dirty="0" smtClean="0"/>
              <a:t> Listserv – </a:t>
            </a:r>
            <a:r>
              <a:rPr lang="en-US" sz="2000" smtClean="0"/>
              <a:t>subscribe “ </a:t>
            </a:r>
            <a:endParaRPr lang="en-US" sz="2000" dirty="0" smtClean="0"/>
          </a:p>
          <a:p>
            <a:pPr lvl="1"/>
            <a:r>
              <a:rPr lang="en-US" sz="2000" dirty="0" smtClean="0"/>
              <a:t>Website revamp</a:t>
            </a:r>
          </a:p>
          <a:p>
            <a:r>
              <a:rPr lang="en-US" sz="2400" dirty="0" smtClean="0"/>
              <a:t>Toner Recycle initiative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 descr="XLogoRed04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83630"/>
            <a:ext cx="984250" cy="28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0481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U:\Purchasing\EProcurement\myUFMarket\Icons\UFsignature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0856"/>
            <a:ext cx="1228725" cy="2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83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Lessons Learned/Process Improvements</a:t>
            </a:r>
            <a:endParaRPr lang="en-US" sz="3200" b="1" dirty="0">
              <a:solidFill>
                <a:srgbClr val="00B0F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400" dirty="0"/>
              <a:t>Printing Challenges</a:t>
            </a:r>
          </a:p>
          <a:p>
            <a:pPr lvl="1"/>
            <a:r>
              <a:rPr lang="en-US" sz="2000" dirty="0"/>
              <a:t>Device specific print drivers may be best for deployment</a:t>
            </a:r>
          </a:p>
          <a:p>
            <a:pPr lvl="1"/>
            <a:r>
              <a:rPr lang="en-US" sz="2000" dirty="0"/>
              <a:t>Mainframe printing concerns addressed</a:t>
            </a:r>
          </a:p>
          <a:p>
            <a:pPr lvl="1"/>
            <a:r>
              <a:rPr lang="en-US" sz="2000" dirty="0"/>
              <a:t>Addressed issues with printing from Apple computers</a:t>
            </a:r>
          </a:p>
          <a:p>
            <a:pPr lvl="1"/>
            <a:r>
              <a:rPr lang="en-US" sz="2000" dirty="0"/>
              <a:t>Working with Dept. IT on Linux printing challenges  </a:t>
            </a:r>
          </a:p>
          <a:p>
            <a:r>
              <a:rPr lang="en-US" sz="2200" dirty="0" smtClean="0"/>
              <a:t>Steady State</a:t>
            </a:r>
          </a:p>
          <a:p>
            <a:pPr lvl="1"/>
            <a:r>
              <a:rPr lang="en-US" sz="2000" dirty="0" smtClean="0"/>
              <a:t>Leave </a:t>
            </a:r>
            <a:r>
              <a:rPr lang="en-US" sz="2000" dirty="0"/>
              <a:t>devices on at all times</a:t>
            </a:r>
          </a:p>
          <a:p>
            <a:pPr lvl="1"/>
            <a:r>
              <a:rPr lang="en-US" sz="2000" dirty="0"/>
              <a:t>Supplies should not be replaced until completely out (or alert may not trigger).</a:t>
            </a:r>
          </a:p>
          <a:p>
            <a:pPr lvl="1"/>
            <a:r>
              <a:rPr lang="en-US" sz="2000" dirty="0"/>
              <a:t>Please inform Eric Gibbs if IP, password or any other data changes.</a:t>
            </a:r>
          </a:p>
          <a:p>
            <a:pPr lvl="1"/>
            <a:r>
              <a:rPr lang="en-US" sz="2000" dirty="0"/>
              <a:t>Key device contacts change frequently which can create confusion with supplies as they ship to this persons attention.</a:t>
            </a:r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XLogoRed04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19800"/>
            <a:ext cx="17462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6" name="Picture 5" descr="U:\Purchasing\EProcurement\myUFMarket\Icons\UFsignatur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0856"/>
            <a:ext cx="1228725" cy="2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0481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8607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133600"/>
            <a:ext cx="2514600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Q&amp;A</a:t>
            </a:r>
            <a:endParaRPr lang="en-US" sz="6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28A41-F1EB-4BDD-AAA1-82C76EAC7C79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 descr="U:\Purchasing\EProcurement\myUFMarket\Icons\UFsignature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0856"/>
            <a:ext cx="1228725" cy="2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00481"/>
            <a:ext cx="1556552" cy="45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XLogoRed04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83630"/>
            <a:ext cx="984250" cy="28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3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437</Words>
  <Application>Microsoft Office PowerPoint</Application>
  <PresentationFormat>On-screen Show (4:3)</PresentationFormat>
  <Paragraphs>109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What is PrintSmart?</vt:lpstr>
      <vt:lpstr>PowerPoint Presentation</vt:lpstr>
      <vt:lpstr>Standards of Performance Scorecard February 2015 </vt:lpstr>
      <vt:lpstr>Lessons Learned/Process Improvements </vt:lpstr>
      <vt:lpstr> Lessons Learned/Process Improvements  </vt:lpstr>
      <vt:lpstr>Lessons Learned/Process Improvements</vt:lpstr>
      <vt:lpstr>PowerPoint Presentation</vt:lpstr>
    </vt:vector>
  </TitlesOfParts>
  <Company>Xerox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Xerox Corporation</dc:creator>
  <cp:lastModifiedBy>Luetjen,Rob</cp:lastModifiedBy>
  <cp:revision>38</cp:revision>
  <cp:lastPrinted>2015-04-09T12:19:12Z</cp:lastPrinted>
  <dcterms:created xsi:type="dcterms:W3CDTF">2014-04-10T20:59:47Z</dcterms:created>
  <dcterms:modified xsi:type="dcterms:W3CDTF">2015-04-09T12:20:17Z</dcterms:modified>
</cp:coreProperties>
</file>