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74" r:id="rId2"/>
    <p:sldId id="258" r:id="rId3"/>
    <p:sldId id="259" r:id="rId4"/>
    <p:sldId id="261" r:id="rId5"/>
    <p:sldId id="270" r:id="rId6"/>
    <p:sldId id="272" r:id="rId7"/>
    <p:sldId id="273" r:id="rId8"/>
    <p:sldId id="264" r:id="rId9"/>
    <p:sldId id="265" r:id="rId10"/>
    <p:sldId id="266" r:id="rId11"/>
    <p:sldId id="262" r:id="rId12"/>
    <p:sldId id="275" r:id="rId13"/>
    <p:sldId id="276" r:id="rId14"/>
    <p:sldId id="277" r:id="rId15"/>
    <p:sldId id="267" r:id="rId16"/>
    <p:sldId id="268" r:id="rId17"/>
    <p:sldId id="269" r:id="rId18"/>
    <p:sldId id="263" r:id="rId19"/>
    <p:sldId id="278" r:id="rId20"/>
    <p:sldId id="279" r:id="rId21"/>
    <p:sldId id="280" r:id="rId22"/>
    <p:sldId id="281" r:id="rId23"/>
    <p:sldId id="282" r:id="rId24"/>
    <p:sldId id="283" r:id="rId25"/>
    <p:sldId id="26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9B"/>
    <a:srgbClr val="F26522"/>
    <a:srgbClr val="0021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3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96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45443C-915B-4CB2-A67D-2518D3CA013A}" type="datetimeFigureOut">
              <a:rPr lang="en-US" smtClean="0"/>
              <a:t>4/8/2015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789E4-9F89-412A-BBC8-3037B94E8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15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711326"/>
            <a:ext cx="7734300" cy="1887537"/>
          </a:xfrm>
          <a:prstGeom prst="rect">
            <a:avLst/>
          </a:prstGeom>
          <a:solidFill>
            <a:srgbClr val="00539B"/>
          </a:solidFill>
        </p:spPr>
        <p:txBody>
          <a:bodyPr lIns="548640" rIns="182880" anchor="ctr">
            <a:normAutofit/>
          </a:bodyPr>
          <a:lstStyle>
            <a:lvl1pPr algn="l">
              <a:defRPr sz="48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03651"/>
            <a:ext cx="7734300" cy="425449"/>
          </a:xfrm>
          <a:prstGeom prst="rect">
            <a:avLst/>
          </a:prstGeom>
        </p:spPr>
        <p:txBody>
          <a:bodyPr lIns="548640" rIns="182880">
            <a:normAutofit/>
          </a:bodyPr>
          <a:lstStyle>
            <a:lvl1pPr marL="0" indent="0" algn="l">
              <a:buNone/>
              <a:defRPr sz="3200">
                <a:solidFill>
                  <a:srgbClr val="F26522"/>
                </a:solidFill>
                <a:latin typeface="Palatino Linotype" panose="0204050205050503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4617812"/>
            <a:ext cx="7734300" cy="473074"/>
          </a:xfrm>
          <a:prstGeom prst="rect">
            <a:avLst/>
          </a:prstGeom>
        </p:spPr>
        <p:txBody>
          <a:bodyPr lIns="548640"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</a:defRPr>
            </a:lvl1pPr>
          </a:lstStyle>
          <a:p>
            <a:r>
              <a:rPr lang="en-US" dirty="0" smtClean="0"/>
              <a:t>February 17,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742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19250"/>
            <a:ext cx="7886700" cy="4410075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539B"/>
              </a:buClr>
              <a:buFont typeface="Wingdings" panose="05000000000000000000" pitchFamily="2" charset="2"/>
              <a:buChar char="§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buClr>
                <a:srgbClr val="00539B"/>
              </a:buClr>
              <a:buFont typeface="Wingdings" panose="05000000000000000000" pitchFamily="2" charset="2"/>
              <a:buChar char="§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buClr>
                <a:srgbClr val="00539B"/>
              </a:buClr>
              <a:buFont typeface="Wingdings" panose="05000000000000000000" pitchFamily="2" charset="2"/>
              <a:buChar char="§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buClr>
                <a:srgbClr val="00539B"/>
              </a:buClr>
              <a:buFont typeface="Wingdings" panose="05000000000000000000" pitchFamily="2" charset="2"/>
              <a:buChar char="§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buClr>
                <a:srgbClr val="00539B"/>
              </a:buClr>
              <a:buFont typeface="Wingdings" panose="05000000000000000000" pitchFamily="2" charset="2"/>
              <a:buChar char="§"/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0" y="622299"/>
            <a:ext cx="8515350" cy="488950"/>
          </a:xfrm>
          <a:prstGeom prst="rect">
            <a:avLst/>
          </a:prstGeom>
        </p:spPr>
        <p:txBody>
          <a:bodyPr lIns="548640" rIns="182880">
            <a:noAutofit/>
          </a:bodyPr>
          <a:lstStyle>
            <a:lvl1pPr marL="0" indent="0" algn="l">
              <a:buNone/>
              <a:defRPr sz="4400" baseline="0">
                <a:solidFill>
                  <a:srgbClr val="F26522"/>
                </a:solidFill>
                <a:latin typeface="Palatino Linotype" panose="0204050205050503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enter slide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1365249"/>
            <a:ext cx="8515350" cy="0"/>
          </a:xfrm>
          <a:prstGeom prst="line">
            <a:avLst/>
          </a:prstGeom>
          <a:ln w="19050">
            <a:solidFill>
              <a:srgbClr val="0053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7474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0" y="622299"/>
            <a:ext cx="8515350" cy="488950"/>
          </a:xfrm>
          <a:prstGeom prst="rect">
            <a:avLst/>
          </a:prstGeom>
        </p:spPr>
        <p:txBody>
          <a:bodyPr lIns="548640" rIns="182880">
            <a:noAutofit/>
          </a:bodyPr>
          <a:lstStyle>
            <a:lvl1pPr marL="0" indent="0" algn="l">
              <a:buNone/>
              <a:defRPr sz="4400" baseline="0">
                <a:solidFill>
                  <a:srgbClr val="F26522"/>
                </a:solidFill>
                <a:latin typeface="Palatino Linotype" panose="0204050205050503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enter slide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1365249"/>
            <a:ext cx="8515350" cy="0"/>
          </a:xfrm>
          <a:prstGeom prst="line">
            <a:avLst/>
          </a:prstGeom>
          <a:ln w="19050">
            <a:solidFill>
              <a:srgbClr val="0053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628650" y="1619250"/>
            <a:ext cx="3886200" cy="441007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4"/>
          </p:nvPr>
        </p:nvSpPr>
        <p:spPr>
          <a:xfrm>
            <a:off x="4629150" y="1619250"/>
            <a:ext cx="3886200" cy="441007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1400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629150" y="1619250"/>
            <a:ext cx="3886200" cy="4410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0" y="622299"/>
            <a:ext cx="8515350" cy="488950"/>
          </a:xfrm>
          <a:prstGeom prst="rect">
            <a:avLst/>
          </a:prstGeom>
        </p:spPr>
        <p:txBody>
          <a:bodyPr lIns="548640" rIns="182880">
            <a:noAutofit/>
          </a:bodyPr>
          <a:lstStyle>
            <a:lvl1pPr marL="0" indent="0" algn="l">
              <a:buNone/>
              <a:defRPr sz="4400" baseline="0">
                <a:solidFill>
                  <a:srgbClr val="F26522"/>
                </a:solidFill>
                <a:latin typeface="Palatino Linotype" panose="0204050205050503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enter slide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1365249"/>
            <a:ext cx="8515350" cy="0"/>
          </a:xfrm>
          <a:prstGeom prst="line">
            <a:avLst/>
          </a:prstGeom>
          <a:ln w="19050">
            <a:solidFill>
              <a:srgbClr val="0053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628650" y="1619250"/>
            <a:ext cx="3886200" cy="441007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2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8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buClr>
                <a:srgbClr val="00539B"/>
              </a:buClr>
              <a:buFont typeface="Wingdings" panose="05000000000000000000" pitchFamily="2" charset="2"/>
              <a:buChar char="§"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206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28650" y="1619250"/>
            <a:ext cx="7886700" cy="4410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0" y="622299"/>
            <a:ext cx="8515350" cy="488950"/>
          </a:xfrm>
          <a:prstGeom prst="rect">
            <a:avLst/>
          </a:prstGeom>
        </p:spPr>
        <p:txBody>
          <a:bodyPr lIns="548640" rIns="182880">
            <a:noAutofit/>
          </a:bodyPr>
          <a:lstStyle>
            <a:lvl1pPr marL="0" indent="0" algn="l">
              <a:buNone/>
              <a:defRPr sz="4400" baseline="0">
                <a:solidFill>
                  <a:srgbClr val="F26522"/>
                </a:solidFill>
                <a:latin typeface="Palatino Linotype" panose="0204050205050503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enter slide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1365249"/>
            <a:ext cx="8515350" cy="0"/>
          </a:xfrm>
          <a:prstGeom prst="line">
            <a:avLst/>
          </a:prstGeom>
          <a:ln w="19050">
            <a:solidFill>
              <a:srgbClr val="0053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52893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0" y="622299"/>
            <a:ext cx="8515350" cy="488950"/>
          </a:xfrm>
          <a:prstGeom prst="rect">
            <a:avLst/>
          </a:prstGeom>
        </p:spPr>
        <p:txBody>
          <a:bodyPr lIns="548640" rIns="182880">
            <a:noAutofit/>
          </a:bodyPr>
          <a:lstStyle>
            <a:lvl1pPr marL="0" indent="0" algn="l">
              <a:buNone/>
              <a:defRPr sz="4400" baseline="0">
                <a:solidFill>
                  <a:srgbClr val="F26522"/>
                </a:solidFill>
                <a:latin typeface="Palatino Linotype" panose="0204050205050503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enter slide title</a:t>
            </a:r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365249"/>
            <a:ext cx="8515350" cy="0"/>
          </a:xfrm>
          <a:prstGeom prst="line">
            <a:avLst/>
          </a:prstGeom>
          <a:ln w="19050">
            <a:solidFill>
              <a:srgbClr val="0053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29173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36148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0" y="6283326"/>
            <a:ext cx="7734300" cy="473074"/>
          </a:xfrm>
          <a:prstGeom prst="rect">
            <a:avLst/>
          </a:prstGeom>
        </p:spPr>
        <p:txBody>
          <a:bodyPr vert="horz" lIns="5486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Gentona SemiBold" panose="00000700000000000000" pitchFamily="50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539B"/>
                </a:solidFill>
                <a:latin typeface="Palatino Linotype" panose="02040502050505030304" pitchFamily="18" charset="0"/>
              </a:rPr>
              <a:t>it.ufl.edu</a:t>
            </a:r>
            <a:endParaRPr lang="en-US" dirty="0">
              <a:solidFill>
                <a:srgbClr val="00539B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0500" y="6358659"/>
            <a:ext cx="3606800" cy="32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5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8" r:id="rId4"/>
    <p:sldLayoutId id="2147483669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connect.ufl.edu/it/wiki/Pages/Retiring-UF-GatorLink-WebMail.aspx" TargetMode="External"/><Relationship Id="rId2" Type="http://schemas.openxmlformats.org/officeDocument/2006/relationships/hyperlink" Target="http://identity.it.ufl.edu/identity-coordination/uf-directory-affiliations/reference/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State of UF Email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Presented by James </a:t>
            </a:r>
            <a:r>
              <a:rPr lang="en-US" dirty="0" err="1" smtClean="0"/>
              <a:t>Oulman</a:t>
            </a:r>
            <a:r>
              <a:rPr lang="en-US" dirty="0" smtClean="0"/>
              <a:t> &amp; Todd Williams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491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3"/>
          </p:nvPr>
        </p:nvSpPr>
        <p:spPr>
          <a:xfrm>
            <a:off x="0" y="0"/>
            <a:ext cx="8515350" cy="1376855"/>
          </a:xfrm>
        </p:spPr>
        <p:txBody>
          <a:bodyPr/>
          <a:lstStyle/>
          <a:p>
            <a:r>
              <a:rPr lang="en-US" sz="3200" dirty="0" smtClean="0"/>
              <a:t>Where we were: </a:t>
            </a:r>
          </a:p>
          <a:p>
            <a:r>
              <a:rPr lang="en-US" dirty="0" smtClean="0"/>
              <a:t>SMTP / @ufl.edu addresses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9833" y="1576551"/>
            <a:ext cx="814551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s</a:t>
            </a:r>
            <a:r>
              <a:rPr lang="en-US" dirty="0" smtClean="0">
                <a:solidFill>
                  <a:prstClr val="black"/>
                </a:solidFill>
              </a:rPr>
              <a:t>mtp.ufl.edu is MX for @ufl.edu address space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Auto-forwarding of @ufl.edu address allowed with little-to-no restrictions other than local </a:t>
            </a:r>
            <a:r>
              <a:rPr lang="en-US" dirty="0" err="1" smtClean="0">
                <a:solidFill>
                  <a:prstClr val="black"/>
                </a:solidFill>
              </a:rPr>
              <a:t>Dept</a:t>
            </a:r>
            <a:r>
              <a:rPr lang="en-US" dirty="0" smtClean="0">
                <a:solidFill>
                  <a:prstClr val="black"/>
                </a:solidFill>
              </a:rPr>
              <a:t>/College Policy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Default delivery path for @ufl.edu address is to </a:t>
            </a:r>
            <a:r>
              <a:rPr lang="en-US" dirty="0" err="1">
                <a:solidFill>
                  <a:prstClr val="black"/>
                </a:solidFill>
              </a:rPr>
              <a:t>GatorLink</a:t>
            </a:r>
            <a:r>
              <a:rPr lang="en-US" dirty="0">
                <a:solidFill>
                  <a:prstClr val="black"/>
                </a:solidFill>
              </a:rPr>
              <a:t> Email (</a:t>
            </a:r>
            <a:r>
              <a:rPr lang="en-US" dirty="0" err="1">
                <a:solidFill>
                  <a:prstClr val="black"/>
                </a:solidFill>
              </a:rPr>
              <a:t>WebMail</a:t>
            </a:r>
            <a:r>
              <a:rPr lang="en-US" dirty="0">
                <a:solidFill>
                  <a:prstClr val="black"/>
                </a:solidFill>
              </a:rPr>
              <a:t>)</a:t>
            </a:r>
          </a:p>
          <a:p>
            <a:endParaRPr lang="en-US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black"/>
              </a:solidFill>
            </a:endParaRPr>
          </a:p>
          <a:p>
            <a:pPr lvl="1"/>
            <a:endParaRPr lang="en-US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297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Where we are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only constant is 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69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3"/>
          </p:nvPr>
        </p:nvSpPr>
        <p:spPr>
          <a:xfrm>
            <a:off x="0" y="0"/>
            <a:ext cx="8515350" cy="1355834"/>
          </a:xfrm>
        </p:spPr>
        <p:txBody>
          <a:bodyPr/>
          <a:lstStyle/>
          <a:p>
            <a:r>
              <a:rPr lang="en-US" sz="3200" dirty="0" smtClean="0"/>
              <a:t>Where we are: </a:t>
            </a:r>
          </a:p>
          <a:p>
            <a:r>
              <a:rPr lang="en-US" dirty="0" smtClean="0"/>
              <a:t>Students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9833" y="1576551"/>
            <a:ext cx="814551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Where Student email lives now: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Primary mailbox system: </a:t>
            </a:r>
            <a:r>
              <a:rPr lang="en-US" dirty="0" err="1" smtClean="0"/>
              <a:t>GatorCloud</a:t>
            </a:r>
            <a:r>
              <a:rPr lang="en-US" dirty="0" smtClean="0"/>
              <a:t> Email </a:t>
            </a:r>
            <a:r>
              <a:rPr lang="en-US" dirty="0" smtClean="0">
                <a:solidFill>
                  <a:prstClr val="black"/>
                </a:solidFill>
              </a:rPr>
              <a:t>(Office 365 Exchange Online)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85% of students in </a:t>
            </a:r>
            <a:r>
              <a:rPr lang="en-US" dirty="0" err="1" smtClean="0">
                <a:solidFill>
                  <a:prstClr val="black"/>
                </a:solidFill>
              </a:rPr>
              <a:t>GatorCloud</a:t>
            </a:r>
            <a:r>
              <a:rPr lang="en-US" dirty="0" smtClean="0">
                <a:solidFill>
                  <a:prstClr val="black"/>
                </a:solidFill>
              </a:rPr>
              <a:t> Email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Some students still auto-forward @ufl.edu externally (google/</a:t>
            </a:r>
            <a:r>
              <a:rPr lang="en-US" dirty="0" err="1" smtClean="0">
                <a:solidFill>
                  <a:prstClr val="black"/>
                </a:solidFill>
              </a:rPr>
              <a:t>hotmail</a:t>
            </a:r>
            <a:r>
              <a:rPr lang="en-US" dirty="0" smtClean="0">
                <a:solidFill>
                  <a:prstClr val="black"/>
                </a:solidFill>
              </a:rPr>
              <a:t>/</a:t>
            </a:r>
            <a:r>
              <a:rPr lang="en-US" dirty="0" err="1" smtClean="0">
                <a:solidFill>
                  <a:prstClr val="black"/>
                </a:solidFill>
              </a:rPr>
              <a:t>etc</a:t>
            </a:r>
            <a:r>
              <a:rPr lang="en-US" dirty="0" smtClean="0">
                <a:solidFill>
                  <a:prstClr val="black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Some remaining student-employees with </a:t>
            </a:r>
            <a:r>
              <a:rPr lang="en-US" dirty="0" err="1" smtClean="0">
                <a:solidFill>
                  <a:prstClr val="black"/>
                </a:solidFill>
              </a:rPr>
              <a:t>GLMail</a:t>
            </a:r>
            <a:r>
              <a:rPr lang="en-US" dirty="0" smtClean="0">
                <a:solidFill>
                  <a:prstClr val="black"/>
                </a:solidFill>
              </a:rPr>
              <a:t> AND </a:t>
            </a:r>
            <a:r>
              <a:rPr lang="en-US" dirty="0" err="1" smtClean="0">
                <a:solidFill>
                  <a:prstClr val="black"/>
                </a:solidFill>
              </a:rPr>
              <a:t>Dept</a:t>
            </a:r>
            <a:r>
              <a:rPr lang="en-US" dirty="0" smtClean="0">
                <a:solidFill>
                  <a:prstClr val="black"/>
                </a:solidFill>
              </a:rPr>
              <a:t>-provided Exchange mailbox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How Students get UF mailbox: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All new students are auto-provisioned with </a:t>
            </a:r>
            <a:r>
              <a:rPr lang="en-US" dirty="0" err="1" smtClean="0">
                <a:solidFill>
                  <a:prstClr val="black"/>
                </a:solidFill>
              </a:rPr>
              <a:t>GatorCloud</a:t>
            </a:r>
            <a:r>
              <a:rPr lang="en-US" dirty="0" smtClean="0">
                <a:solidFill>
                  <a:prstClr val="black"/>
                </a:solidFill>
              </a:rPr>
              <a:t> mailbox upon entry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endParaRPr lang="en-US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713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3"/>
          </p:nvPr>
        </p:nvSpPr>
        <p:spPr>
          <a:xfrm>
            <a:off x="0" y="0"/>
            <a:ext cx="8515350" cy="1355834"/>
          </a:xfrm>
        </p:spPr>
        <p:txBody>
          <a:bodyPr/>
          <a:lstStyle/>
          <a:p>
            <a:r>
              <a:rPr lang="en-US" sz="3200" dirty="0" smtClean="0"/>
              <a:t>Where we are: </a:t>
            </a:r>
          </a:p>
          <a:p>
            <a:r>
              <a:rPr lang="en-US" dirty="0" smtClean="0"/>
              <a:t>Workforce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9833" y="1576551"/>
            <a:ext cx="814551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Honestly, nothing much has changed here yet…</a:t>
            </a:r>
          </a:p>
          <a:p>
            <a:endParaRPr lang="en-US" dirty="0" smtClean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Where Workforce (Faculty/Staff/Employee) </a:t>
            </a:r>
            <a:r>
              <a:rPr lang="en-US" dirty="0">
                <a:solidFill>
                  <a:prstClr val="black"/>
                </a:solidFill>
              </a:rPr>
              <a:t>email lived</a:t>
            </a:r>
            <a:r>
              <a:rPr lang="en-US" dirty="0" smtClean="0">
                <a:solidFill>
                  <a:prstClr val="black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Mailbox location(s) depended on College/Dept. policy and practice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Most workforce have Exchange Mailbox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Many workforce ALSO have </a:t>
            </a:r>
            <a:r>
              <a:rPr lang="en-US" dirty="0" err="1" smtClean="0">
                <a:solidFill>
                  <a:prstClr val="black"/>
                </a:solidFill>
              </a:rPr>
              <a:t>GatorLink</a:t>
            </a:r>
            <a:r>
              <a:rPr lang="en-US" dirty="0" smtClean="0">
                <a:solidFill>
                  <a:prstClr val="black"/>
                </a:solidFill>
              </a:rPr>
              <a:t> Email (</a:t>
            </a:r>
            <a:r>
              <a:rPr lang="en-US" dirty="0" err="1" smtClean="0">
                <a:solidFill>
                  <a:prstClr val="black"/>
                </a:solidFill>
              </a:rPr>
              <a:t>WebMail</a:t>
            </a:r>
            <a:r>
              <a:rPr lang="en-US" dirty="0" smtClean="0">
                <a:solidFill>
                  <a:prstClr val="black"/>
                </a:solidFill>
              </a:rPr>
              <a:t>) </a:t>
            </a:r>
            <a:endParaRPr lang="en-US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Many </a:t>
            </a:r>
            <a:r>
              <a:rPr lang="en-US" dirty="0" smtClean="0">
                <a:solidFill>
                  <a:prstClr val="black"/>
                </a:solidFill>
              </a:rPr>
              <a:t>workforce </a:t>
            </a:r>
            <a:r>
              <a:rPr lang="en-US" dirty="0">
                <a:solidFill>
                  <a:prstClr val="black"/>
                </a:solidFill>
              </a:rPr>
              <a:t>auto-forward @</a:t>
            </a:r>
            <a:r>
              <a:rPr lang="en-US" dirty="0" smtClean="0">
                <a:solidFill>
                  <a:prstClr val="black"/>
                </a:solidFill>
              </a:rPr>
              <a:t>ufl.edu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Externally (google/yahoo/</a:t>
            </a:r>
            <a:r>
              <a:rPr lang="en-US" dirty="0" err="1" smtClean="0">
                <a:solidFill>
                  <a:prstClr val="black"/>
                </a:solidFill>
              </a:rPr>
              <a:t>etc</a:t>
            </a:r>
            <a:r>
              <a:rPr lang="en-US" dirty="0" smtClean="0">
                <a:solidFill>
                  <a:prstClr val="black"/>
                </a:solidFill>
              </a:rPr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To Dept. mail server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How Workforce get </a:t>
            </a:r>
            <a:r>
              <a:rPr lang="en-US" dirty="0">
                <a:solidFill>
                  <a:prstClr val="black"/>
                </a:solidFill>
              </a:rPr>
              <a:t>UF mailbox: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Exchange: Ad-hoc provisioning by </a:t>
            </a:r>
            <a:r>
              <a:rPr lang="en-US" dirty="0" err="1" smtClean="0">
                <a:solidFill>
                  <a:prstClr val="black"/>
                </a:solidFill>
              </a:rPr>
              <a:t>Dept</a:t>
            </a:r>
            <a:r>
              <a:rPr lang="en-US" dirty="0" smtClean="0">
                <a:solidFill>
                  <a:prstClr val="black"/>
                </a:solidFill>
              </a:rPr>
              <a:t>/College IT staff</a:t>
            </a:r>
            <a:endParaRPr lang="en-US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trike="sngStrike" dirty="0" err="1" smtClean="0">
                <a:solidFill>
                  <a:prstClr val="black"/>
                </a:solidFill>
              </a:rPr>
              <a:t>GLMail</a:t>
            </a:r>
            <a:r>
              <a:rPr lang="en-US" strike="sngStrike" dirty="0" smtClean="0">
                <a:solidFill>
                  <a:prstClr val="black"/>
                </a:solidFill>
              </a:rPr>
              <a:t>: Self-serve or request based</a:t>
            </a:r>
            <a:endParaRPr lang="en-US" strike="sngStrike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60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3"/>
          </p:nvPr>
        </p:nvSpPr>
        <p:spPr>
          <a:xfrm>
            <a:off x="0" y="0"/>
            <a:ext cx="8515350" cy="1355834"/>
          </a:xfrm>
        </p:spPr>
        <p:txBody>
          <a:bodyPr/>
          <a:lstStyle/>
          <a:p>
            <a:r>
              <a:rPr lang="en-US" sz="3200" dirty="0" smtClean="0"/>
              <a:t>Where we are: </a:t>
            </a:r>
          </a:p>
          <a:p>
            <a:r>
              <a:rPr lang="en-US" dirty="0" smtClean="0"/>
              <a:t>Other People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9833" y="1576551"/>
            <a:ext cx="814551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ONLY F/T/E/S affiliations are eligible for UF mailbox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Dept. Associate is a non-eligible ‘Member’ affiliation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Ineligible </a:t>
            </a:r>
            <a:r>
              <a:rPr lang="en-US" dirty="0" err="1" smtClean="0">
                <a:solidFill>
                  <a:prstClr val="black"/>
                </a:solidFill>
              </a:rPr>
              <a:t>GLMail</a:t>
            </a:r>
            <a:r>
              <a:rPr lang="en-US" dirty="0" smtClean="0">
                <a:solidFill>
                  <a:prstClr val="black"/>
                </a:solidFill>
              </a:rPr>
              <a:t> mailboxes </a:t>
            </a:r>
            <a:r>
              <a:rPr lang="en-US" dirty="0">
                <a:solidFill>
                  <a:prstClr val="black"/>
                </a:solidFill>
              </a:rPr>
              <a:t>that had not been </a:t>
            </a:r>
            <a:r>
              <a:rPr lang="en-US" dirty="0" smtClean="0">
                <a:solidFill>
                  <a:prstClr val="black"/>
                </a:solidFill>
              </a:rPr>
              <a:t>accessed </a:t>
            </a:r>
            <a:r>
              <a:rPr lang="en-US" dirty="0">
                <a:solidFill>
                  <a:prstClr val="black"/>
                </a:solidFill>
              </a:rPr>
              <a:t>in previous 6 months were retired earlier this year.</a:t>
            </a:r>
          </a:p>
          <a:p>
            <a:endParaRPr lang="en-US" dirty="0" smtClean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Where Others </a:t>
            </a:r>
            <a:r>
              <a:rPr lang="en-US" dirty="0">
                <a:solidFill>
                  <a:prstClr val="black"/>
                </a:solidFill>
              </a:rPr>
              <a:t>email lived: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Alumni, Former Student, other “previous student” affiliations still in </a:t>
            </a:r>
            <a:r>
              <a:rPr lang="en-US" dirty="0" err="1" smtClean="0">
                <a:solidFill>
                  <a:prstClr val="black"/>
                </a:solidFill>
              </a:rPr>
              <a:t>GLMail</a:t>
            </a:r>
            <a:endParaRPr lang="en-US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Many workforce-like affiliation have </a:t>
            </a:r>
            <a:r>
              <a:rPr lang="en-US" dirty="0" err="1" smtClean="0">
                <a:solidFill>
                  <a:prstClr val="black"/>
                </a:solidFill>
              </a:rPr>
              <a:t>GLMail</a:t>
            </a:r>
            <a:r>
              <a:rPr lang="en-US" dirty="0" smtClean="0">
                <a:solidFill>
                  <a:prstClr val="black"/>
                </a:solidFill>
              </a:rPr>
              <a:t>, but some have Exchange</a:t>
            </a:r>
            <a:endParaRPr lang="en-US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Many auto-forward </a:t>
            </a:r>
            <a:r>
              <a:rPr lang="en-US" dirty="0">
                <a:solidFill>
                  <a:prstClr val="black"/>
                </a:solidFill>
              </a:rPr>
              <a:t>@</a:t>
            </a:r>
            <a:r>
              <a:rPr lang="en-US" dirty="0" smtClean="0">
                <a:solidFill>
                  <a:prstClr val="black"/>
                </a:solidFill>
              </a:rPr>
              <a:t>ufl.edu externally </a:t>
            </a:r>
            <a:r>
              <a:rPr lang="en-US" dirty="0">
                <a:solidFill>
                  <a:prstClr val="black"/>
                </a:solidFill>
              </a:rPr>
              <a:t>(google/yahoo/</a:t>
            </a:r>
            <a:r>
              <a:rPr lang="en-US" dirty="0" err="1">
                <a:solidFill>
                  <a:prstClr val="black"/>
                </a:solidFill>
              </a:rPr>
              <a:t>etc</a:t>
            </a:r>
            <a:r>
              <a:rPr lang="en-US" dirty="0" smtClean="0">
                <a:solidFill>
                  <a:prstClr val="black"/>
                </a:solidFill>
              </a:rPr>
              <a:t>)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How </a:t>
            </a:r>
            <a:r>
              <a:rPr lang="en-US" dirty="0" smtClean="0">
                <a:solidFill>
                  <a:prstClr val="black"/>
                </a:solidFill>
              </a:rPr>
              <a:t>Others get </a:t>
            </a:r>
            <a:r>
              <a:rPr lang="en-US" dirty="0">
                <a:solidFill>
                  <a:prstClr val="black"/>
                </a:solidFill>
              </a:rPr>
              <a:t>UF mailbox: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Exchange: </a:t>
            </a:r>
            <a:endParaRPr lang="en-US" dirty="0" smtClean="0">
              <a:solidFill>
                <a:prstClr val="black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Ad-hoc </a:t>
            </a:r>
            <a:r>
              <a:rPr lang="en-US" dirty="0">
                <a:solidFill>
                  <a:prstClr val="black"/>
                </a:solidFill>
              </a:rPr>
              <a:t>provisioning by </a:t>
            </a:r>
            <a:r>
              <a:rPr lang="en-US" dirty="0" err="1">
                <a:solidFill>
                  <a:prstClr val="black"/>
                </a:solidFill>
              </a:rPr>
              <a:t>Dept</a:t>
            </a:r>
            <a:r>
              <a:rPr lang="en-US" dirty="0">
                <a:solidFill>
                  <a:prstClr val="black"/>
                </a:solidFill>
              </a:rPr>
              <a:t>/College IT </a:t>
            </a:r>
            <a:r>
              <a:rPr lang="en-US" dirty="0" smtClean="0">
                <a:solidFill>
                  <a:prstClr val="black"/>
                </a:solidFill>
              </a:rPr>
              <a:t>staff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AHC Exchange is now enforcing provisioning restrictions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trike="sngStrike" dirty="0" err="1" smtClean="0">
                <a:solidFill>
                  <a:prstClr val="black"/>
                </a:solidFill>
              </a:rPr>
              <a:t>GLMail</a:t>
            </a:r>
            <a:r>
              <a:rPr lang="en-US" strike="sngStrike" dirty="0">
                <a:solidFill>
                  <a:prstClr val="black"/>
                </a:solidFill>
              </a:rPr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trike="sngStrike" dirty="0" smtClean="0">
                <a:solidFill>
                  <a:prstClr val="black"/>
                </a:solidFill>
              </a:rPr>
              <a:t>Failure to de-provision ex-students, ex-workforce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trike="sngStrike" dirty="0" smtClean="0">
                <a:solidFill>
                  <a:prstClr val="black"/>
                </a:solidFill>
              </a:rPr>
              <a:t>Looser provisioning restrictions on ‘Member’ and Dept. Associate affiliations</a:t>
            </a:r>
            <a:endParaRPr lang="en-US" strike="sngStrike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5419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3"/>
          </p:nvPr>
        </p:nvSpPr>
        <p:spPr>
          <a:xfrm>
            <a:off x="0" y="0"/>
            <a:ext cx="8515350" cy="1345324"/>
          </a:xfrm>
        </p:spPr>
        <p:txBody>
          <a:bodyPr/>
          <a:lstStyle/>
          <a:p>
            <a:r>
              <a:rPr lang="en-US" sz="3200" dirty="0" smtClean="0"/>
              <a:t>Where we are:</a:t>
            </a:r>
          </a:p>
          <a:p>
            <a:r>
              <a:rPr lang="en-US" dirty="0" err="1" smtClean="0"/>
              <a:t>GatorLink</a:t>
            </a:r>
            <a:r>
              <a:rPr lang="en-US" dirty="0" smtClean="0"/>
              <a:t> Email / </a:t>
            </a:r>
            <a:r>
              <a:rPr lang="en-US" dirty="0" err="1" smtClean="0"/>
              <a:t>WebMail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9833" y="1576551"/>
            <a:ext cx="814551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Nearly all </a:t>
            </a:r>
            <a:r>
              <a:rPr lang="en-US" u="sng" dirty="0">
                <a:solidFill>
                  <a:prstClr val="black"/>
                </a:solidFill>
              </a:rPr>
              <a:t>S</a:t>
            </a:r>
            <a:r>
              <a:rPr lang="en-US" u="sng" dirty="0" smtClean="0">
                <a:solidFill>
                  <a:prstClr val="black"/>
                </a:solidFill>
              </a:rPr>
              <a:t>tudents</a:t>
            </a:r>
            <a:r>
              <a:rPr lang="en-US" dirty="0" smtClean="0">
                <a:solidFill>
                  <a:prstClr val="black"/>
                </a:solidFill>
              </a:rPr>
              <a:t> now moved off </a:t>
            </a:r>
            <a:r>
              <a:rPr lang="en-US" dirty="0" err="1" smtClean="0">
                <a:solidFill>
                  <a:prstClr val="black"/>
                </a:solidFill>
              </a:rPr>
              <a:t>GatorLink</a:t>
            </a:r>
            <a:r>
              <a:rPr lang="en-US" dirty="0" smtClean="0">
                <a:solidFill>
                  <a:prstClr val="black"/>
                </a:solidFill>
              </a:rPr>
              <a:t> Email</a:t>
            </a:r>
          </a:p>
          <a:p>
            <a:pPr lvl="1"/>
            <a:endParaRPr lang="en-US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Still provides mailbox services to: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Eligible: Faculty, Staff, Employee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Most also have UF/AHC Exchange mailbox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Ineligible: Alumni, Member, Affiliate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Ineligible mailboxes that had not been access in previous 6 months were retired earlier this year.</a:t>
            </a:r>
          </a:p>
          <a:p>
            <a:pPr lvl="1"/>
            <a:endParaRPr lang="en-US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We’ve reduced mailbox count from 365k to &lt;100k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942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3"/>
          </p:nvPr>
        </p:nvSpPr>
        <p:spPr>
          <a:xfrm>
            <a:off x="0" y="0"/>
            <a:ext cx="8515350" cy="1366345"/>
          </a:xfrm>
        </p:spPr>
        <p:txBody>
          <a:bodyPr/>
          <a:lstStyle/>
          <a:p>
            <a:r>
              <a:rPr lang="en-US" sz="3200" dirty="0" smtClean="0"/>
              <a:t>Where we are:</a:t>
            </a:r>
          </a:p>
          <a:p>
            <a:r>
              <a:rPr lang="en-US" dirty="0" smtClean="0"/>
              <a:t>Exchange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9833" y="1576551"/>
            <a:ext cx="814551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New system: </a:t>
            </a:r>
            <a:r>
              <a:rPr lang="en-US" dirty="0" err="1" smtClean="0">
                <a:solidFill>
                  <a:prstClr val="black"/>
                </a:solidFill>
              </a:rPr>
              <a:t>GatorCloud</a:t>
            </a:r>
            <a:r>
              <a:rPr lang="en-US" dirty="0" smtClean="0">
                <a:solidFill>
                  <a:prstClr val="black"/>
                </a:solidFill>
              </a:rPr>
              <a:t> Email (Office 365 Exchange Online)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now the official Student email system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Hybrid environment with UF/AHC Exchange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Single namespace across systems (one mailbox per GLID)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UF/AHC Exchanges nearing completion of upgrade from 2010 to 2013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Provisioning: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Automated provisioning for Students in the cloud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A</a:t>
            </a:r>
            <a:r>
              <a:rPr lang="en-US" dirty="0" smtClean="0">
                <a:solidFill>
                  <a:prstClr val="black"/>
                </a:solidFill>
              </a:rPr>
              <a:t>d-hoc provisioning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prstClr val="black"/>
                </a:solidFill>
              </a:rPr>
              <a:t>by College/Dept. IT for on-</a:t>
            </a:r>
            <a:r>
              <a:rPr lang="en-US" dirty="0" err="1" smtClean="0">
                <a:solidFill>
                  <a:prstClr val="black"/>
                </a:solidFill>
              </a:rPr>
              <a:t>prem</a:t>
            </a:r>
            <a:r>
              <a:rPr lang="en-US" dirty="0" smtClean="0">
                <a:solidFill>
                  <a:prstClr val="black"/>
                </a:solidFill>
              </a:rPr>
              <a:t> (UFX/AHC)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De-provisioning: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Students cloud mailboxes de-provisioned 6 months after departure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Ad-hoc by College/Dept. IT</a:t>
            </a:r>
            <a:endParaRPr lang="en-US" dirty="0">
              <a:solidFill>
                <a:prstClr val="black"/>
              </a:solidFill>
            </a:endParaRPr>
          </a:p>
          <a:p>
            <a:pPr lvl="1"/>
            <a:endParaRPr lang="en-US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5368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3"/>
          </p:nvPr>
        </p:nvSpPr>
        <p:spPr>
          <a:xfrm>
            <a:off x="0" y="0"/>
            <a:ext cx="8515350" cy="1366345"/>
          </a:xfrm>
        </p:spPr>
        <p:txBody>
          <a:bodyPr/>
          <a:lstStyle/>
          <a:p>
            <a:r>
              <a:rPr lang="en-US" sz="3200" dirty="0" smtClean="0"/>
              <a:t>Where we are:</a:t>
            </a:r>
          </a:p>
          <a:p>
            <a:r>
              <a:rPr lang="en-US" dirty="0" smtClean="0"/>
              <a:t>SMTP / @ufl.edu addresses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9833" y="1576551"/>
            <a:ext cx="814551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Auto-forwarding of @ufl.edu addresses now heavily restricted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New terminology: “Deliver-To” address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Students cannot change forwarding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Workforce can only forward within *.ufl.edu domain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Default delivery path for @ufl.edu address is </a:t>
            </a:r>
            <a:r>
              <a:rPr lang="en-US" dirty="0" smtClean="0">
                <a:solidFill>
                  <a:prstClr val="black"/>
                </a:solidFill>
              </a:rPr>
              <a:t>STILL </a:t>
            </a:r>
            <a:r>
              <a:rPr lang="en-US" dirty="0" err="1">
                <a:solidFill>
                  <a:prstClr val="black"/>
                </a:solidFill>
              </a:rPr>
              <a:t>GatorLink</a:t>
            </a:r>
            <a:r>
              <a:rPr lang="en-US" dirty="0">
                <a:solidFill>
                  <a:prstClr val="black"/>
                </a:solidFill>
              </a:rPr>
              <a:t> Email (</a:t>
            </a:r>
            <a:r>
              <a:rPr lang="en-US" dirty="0" err="1">
                <a:solidFill>
                  <a:prstClr val="black"/>
                </a:solidFill>
              </a:rPr>
              <a:t>WebMail</a:t>
            </a:r>
            <a:r>
              <a:rPr lang="en-US" dirty="0" smtClean="0">
                <a:solidFill>
                  <a:prstClr val="black"/>
                </a:solidFill>
              </a:rPr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“removing” a deliver-to address will result in attempted deliver to </a:t>
            </a:r>
            <a:r>
              <a:rPr lang="en-US" dirty="0" err="1" smtClean="0">
                <a:solidFill>
                  <a:prstClr val="black"/>
                </a:solidFill>
              </a:rPr>
              <a:t>GLMail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black"/>
              </a:solidFill>
            </a:endParaRPr>
          </a:p>
          <a:p>
            <a:pPr lvl="1"/>
            <a:endParaRPr lang="en-US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818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Where we’re going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</a:t>
            </a:r>
            <a:r>
              <a:rPr lang="en-US" dirty="0" smtClean="0"/>
              <a:t>e don’t need roads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6552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3"/>
          </p:nvPr>
        </p:nvSpPr>
        <p:spPr>
          <a:xfrm>
            <a:off x="0" y="0"/>
            <a:ext cx="8515350" cy="1355834"/>
          </a:xfrm>
        </p:spPr>
        <p:txBody>
          <a:bodyPr/>
          <a:lstStyle/>
          <a:p>
            <a:r>
              <a:rPr lang="en-US" sz="3200" dirty="0" smtClean="0"/>
              <a:t>Where we’re going: </a:t>
            </a:r>
          </a:p>
          <a:p>
            <a:r>
              <a:rPr lang="en-US" dirty="0" smtClean="0"/>
              <a:t>Students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9833" y="1576551"/>
            <a:ext cx="814551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Targeted outcomes: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All student email in </a:t>
            </a:r>
            <a:r>
              <a:rPr lang="en-US" dirty="0" err="1" smtClean="0">
                <a:solidFill>
                  <a:prstClr val="black"/>
                </a:solidFill>
              </a:rPr>
              <a:t>GatorCloud</a:t>
            </a:r>
            <a:r>
              <a:rPr lang="en-US" dirty="0" smtClean="0">
                <a:solidFill>
                  <a:prstClr val="black"/>
                </a:solidFill>
              </a:rPr>
              <a:t> Email</a:t>
            </a:r>
          </a:p>
          <a:p>
            <a:endParaRPr lang="en-US" dirty="0" smtClean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Next steps: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Migrate students with existing auto-forwards to </a:t>
            </a:r>
            <a:r>
              <a:rPr lang="en-US" dirty="0" err="1" smtClean="0">
                <a:solidFill>
                  <a:prstClr val="black"/>
                </a:solidFill>
              </a:rPr>
              <a:t>GatorCloud</a:t>
            </a:r>
            <a:r>
              <a:rPr lang="en-US" dirty="0" smtClean="0">
                <a:solidFill>
                  <a:prstClr val="black"/>
                </a:solidFill>
              </a:rPr>
              <a:t> Email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They can opt-in now, finish migration in May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Consolidate mailbox for students w/ </a:t>
            </a:r>
            <a:r>
              <a:rPr lang="en-US" dirty="0" err="1" smtClean="0">
                <a:solidFill>
                  <a:prstClr val="black"/>
                </a:solidFill>
              </a:rPr>
              <a:t>GLMail</a:t>
            </a:r>
            <a:r>
              <a:rPr lang="en-US" dirty="0" smtClean="0">
                <a:solidFill>
                  <a:prstClr val="black"/>
                </a:solidFill>
              </a:rPr>
              <a:t> and Exchange mailboxes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These mailboxes will be treated similarly to Workforce mailboxes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endParaRPr lang="en-US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486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were we?</a:t>
            </a:r>
          </a:p>
          <a:p>
            <a:r>
              <a:rPr lang="en-US" dirty="0" smtClean="0"/>
              <a:t>Where are we?</a:t>
            </a:r>
          </a:p>
          <a:p>
            <a:r>
              <a:rPr lang="en-US" dirty="0" smtClean="0"/>
              <a:t>Where are we going?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 smtClean="0"/>
              <a:t>State of UF Email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2772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3"/>
          </p:nvPr>
        </p:nvSpPr>
        <p:spPr>
          <a:xfrm>
            <a:off x="0" y="0"/>
            <a:ext cx="8515350" cy="1355834"/>
          </a:xfrm>
        </p:spPr>
        <p:txBody>
          <a:bodyPr/>
          <a:lstStyle/>
          <a:p>
            <a:r>
              <a:rPr lang="en-US" sz="3200" dirty="0" smtClean="0"/>
              <a:t>Where we’re going: </a:t>
            </a:r>
          </a:p>
          <a:p>
            <a:r>
              <a:rPr lang="en-US" dirty="0" smtClean="0"/>
              <a:t>Workforce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9833" y="1576551"/>
            <a:ext cx="814551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Targeted outcomes: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All workforce mailboxes in hybrid Exchange environment (single mailbox per GLID)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Full automation of provisioning/de-provisioning based on affiliation lifecycle</a:t>
            </a:r>
          </a:p>
          <a:p>
            <a:endParaRPr lang="en-US" dirty="0" smtClean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Next steps: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Begin auto-provisioning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Identify mailbox location for every Dept. 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Open opt-in migrations for workforce in Depts. with preferred location in cloud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Individual must not have on-</a:t>
            </a:r>
            <a:r>
              <a:rPr lang="en-US" dirty="0" err="1" smtClean="0">
                <a:solidFill>
                  <a:prstClr val="black"/>
                </a:solidFill>
              </a:rPr>
              <a:t>prem</a:t>
            </a:r>
            <a:r>
              <a:rPr lang="en-US" dirty="0" smtClean="0">
                <a:solidFill>
                  <a:prstClr val="black"/>
                </a:solidFill>
              </a:rPr>
              <a:t> Exchange mailbox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Assigned migrations in Fall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Cloud location: </a:t>
            </a:r>
            <a:r>
              <a:rPr lang="en-US" dirty="0" err="1" smtClean="0">
                <a:solidFill>
                  <a:prstClr val="black"/>
                </a:solidFill>
              </a:rPr>
              <a:t>GLMail</a:t>
            </a:r>
            <a:r>
              <a:rPr lang="en-US" dirty="0" smtClean="0">
                <a:solidFill>
                  <a:prstClr val="black"/>
                </a:solidFill>
              </a:rPr>
              <a:t> -&gt; </a:t>
            </a:r>
            <a:r>
              <a:rPr lang="en-US" dirty="0" err="1" smtClean="0">
                <a:solidFill>
                  <a:prstClr val="black"/>
                </a:solidFill>
              </a:rPr>
              <a:t>GatorCloud</a:t>
            </a:r>
            <a:endParaRPr lang="en-US" dirty="0" smtClean="0">
              <a:solidFill>
                <a:prstClr val="black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On-</a:t>
            </a:r>
            <a:r>
              <a:rPr lang="en-US" dirty="0" err="1" smtClean="0">
                <a:solidFill>
                  <a:prstClr val="black"/>
                </a:solidFill>
              </a:rPr>
              <a:t>prem</a:t>
            </a:r>
            <a:r>
              <a:rPr lang="en-US" dirty="0" smtClean="0">
                <a:solidFill>
                  <a:prstClr val="black"/>
                </a:solidFill>
              </a:rPr>
              <a:t> location: </a:t>
            </a:r>
            <a:r>
              <a:rPr lang="en-US" dirty="0" err="1" smtClean="0">
                <a:solidFill>
                  <a:prstClr val="black"/>
                </a:solidFill>
              </a:rPr>
              <a:t>GLMail</a:t>
            </a:r>
            <a:r>
              <a:rPr lang="en-US" dirty="0" smtClean="0">
                <a:solidFill>
                  <a:prstClr val="black"/>
                </a:solidFill>
              </a:rPr>
              <a:t> to be merged into Exchange mailbox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0613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3"/>
          </p:nvPr>
        </p:nvSpPr>
        <p:spPr>
          <a:xfrm>
            <a:off x="0" y="0"/>
            <a:ext cx="8515350" cy="1355834"/>
          </a:xfrm>
        </p:spPr>
        <p:txBody>
          <a:bodyPr/>
          <a:lstStyle/>
          <a:p>
            <a:r>
              <a:rPr lang="en-US" sz="3200" dirty="0" smtClean="0"/>
              <a:t>Where we’re going: </a:t>
            </a:r>
          </a:p>
          <a:p>
            <a:r>
              <a:rPr lang="en-US" dirty="0" smtClean="0"/>
              <a:t>Other People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9833" y="1632698"/>
            <a:ext cx="81455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Targeted outcomes: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Enforce eligibility across all email systems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black"/>
              </a:solidFill>
            </a:endParaRPr>
          </a:p>
          <a:p>
            <a:endParaRPr lang="en-US" dirty="0" smtClean="0">
              <a:solidFill>
                <a:prstClr val="black"/>
              </a:solidFill>
            </a:endParaRPr>
          </a:p>
          <a:p>
            <a:endParaRPr lang="en-US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3335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3"/>
          </p:nvPr>
        </p:nvSpPr>
        <p:spPr>
          <a:xfrm>
            <a:off x="0" y="0"/>
            <a:ext cx="8515350" cy="1345324"/>
          </a:xfrm>
        </p:spPr>
        <p:txBody>
          <a:bodyPr/>
          <a:lstStyle/>
          <a:p>
            <a:r>
              <a:rPr lang="en-US" sz="3200" dirty="0" smtClean="0"/>
              <a:t>Where we’re going:</a:t>
            </a:r>
          </a:p>
          <a:p>
            <a:r>
              <a:rPr lang="en-US" dirty="0" err="1" smtClean="0"/>
              <a:t>GatorLink</a:t>
            </a:r>
            <a:r>
              <a:rPr lang="en-US" dirty="0" smtClean="0"/>
              <a:t> Email / </a:t>
            </a:r>
            <a:r>
              <a:rPr lang="en-US" dirty="0" err="1" smtClean="0"/>
              <a:t>WebMail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9833" y="1576551"/>
            <a:ext cx="814551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Targeted outcomes: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Retire </a:t>
            </a:r>
            <a:r>
              <a:rPr lang="en-US" dirty="0" err="1" smtClean="0">
                <a:solidFill>
                  <a:prstClr val="black"/>
                </a:solidFill>
              </a:rPr>
              <a:t>GatorLink</a:t>
            </a:r>
            <a:r>
              <a:rPr lang="en-US" dirty="0" smtClean="0">
                <a:solidFill>
                  <a:prstClr val="black"/>
                </a:solidFill>
              </a:rPr>
              <a:t> Email System by end of 2015</a:t>
            </a:r>
            <a:endParaRPr lang="en-US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Next steps: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Finish Student Consolidation on </a:t>
            </a:r>
            <a:r>
              <a:rPr lang="en-US" dirty="0" err="1" smtClean="0">
                <a:solidFill>
                  <a:prstClr val="black"/>
                </a:solidFill>
              </a:rPr>
              <a:t>GatorCloud</a:t>
            </a:r>
            <a:endParaRPr lang="en-US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Retire non-eligible mailboxes (approx. 6 months)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Migrate workforce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endParaRPr lang="en-US" dirty="0" smtClean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3941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3"/>
          </p:nvPr>
        </p:nvSpPr>
        <p:spPr>
          <a:xfrm>
            <a:off x="0" y="0"/>
            <a:ext cx="8515350" cy="1366345"/>
          </a:xfrm>
        </p:spPr>
        <p:txBody>
          <a:bodyPr/>
          <a:lstStyle/>
          <a:p>
            <a:r>
              <a:rPr lang="en-US" sz="3200" dirty="0" smtClean="0"/>
              <a:t>Where we’re going:</a:t>
            </a:r>
          </a:p>
          <a:p>
            <a:r>
              <a:rPr lang="en-US" dirty="0" smtClean="0"/>
              <a:t>Exchange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9833" y="1576551"/>
            <a:ext cx="814551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Targeted outcomes: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Single hybrid system for all UF email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Predictable service expectations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Eventual consolidation in the cloud?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Next steps: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Finish 2013 upgrade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Fully automate mailbox lifecycle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Retire </a:t>
            </a:r>
            <a:r>
              <a:rPr lang="en-US" dirty="0" err="1" smtClean="0">
                <a:solidFill>
                  <a:prstClr val="black"/>
                </a:solidFill>
              </a:rPr>
              <a:t>GatorLink</a:t>
            </a:r>
            <a:r>
              <a:rPr lang="en-US" dirty="0" smtClean="0">
                <a:solidFill>
                  <a:prstClr val="black"/>
                </a:solidFill>
              </a:rPr>
              <a:t> Email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9187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3"/>
          </p:nvPr>
        </p:nvSpPr>
        <p:spPr>
          <a:xfrm>
            <a:off x="0" y="0"/>
            <a:ext cx="8515350" cy="1366345"/>
          </a:xfrm>
        </p:spPr>
        <p:txBody>
          <a:bodyPr/>
          <a:lstStyle/>
          <a:p>
            <a:r>
              <a:rPr lang="en-US" sz="3200" dirty="0" smtClean="0"/>
              <a:t>Where we’re going:</a:t>
            </a:r>
          </a:p>
          <a:p>
            <a:r>
              <a:rPr lang="en-US" dirty="0" smtClean="0"/>
              <a:t>SMTP / @ufl.edu addresses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9833" y="1576551"/>
            <a:ext cx="814551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Default </a:t>
            </a:r>
            <a:r>
              <a:rPr lang="en-US" dirty="0">
                <a:solidFill>
                  <a:prstClr val="black"/>
                </a:solidFill>
              </a:rPr>
              <a:t>delivery path for @ufl.edu address </a:t>
            </a:r>
            <a:r>
              <a:rPr lang="en-US" dirty="0" smtClean="0">
                <a:solidFill>
                  <a:prstClr val="black"/>
                </a:solidFill>
              </a:rPr>
              <a:t>will change to hybrid Exchange system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“removing” a deliver-to address will result in attempted deliver to Exchange mailbox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black"/>
              </a:solidFill>
            </a:endParaRPr>
          </a:p>
          <a:p>
            <a:pPr lvl="1"/>
            <a:endParaRPr lang="en-US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1945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9833" y="1576551"/>
            <a:ext cx="814551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UF Affiliations Reference:</a:t>
            </a: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://identity.it.ufl.edu/identity-coordination/uf-directory-affiliations/reference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 smtClean="0"/>
              <a:t>Retiring </a:t>
            </a:r>
            <a:r>
              <a:rPr lang="en-US" dirty="0" err="1" smtClean="0"/>
              <a:t>Glmail</a:t>
            </a:r>
            <a:r>
              <a:rPr lang="en-US" dirty="0" smtClean="0"/>
              <a:t> wiki page:</a:t>
            </a:r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connect.ufl.edu/it/wiki/Pages/Retiring-UF-GatorLink-WebMail.aspx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UF’s Hybrid Exchange/O365 Environment for IT Administrators:</a:t>
            </a:r>
          </a:p>
          <a:p>
            <a:r>
              <a:rPr lang="en-US" dirty="0"/>
              <a:t>https://connect.ufl.edu/it/wiki/Pages/UF-Hybrid-Exchange-Office-365-for-IT-Admins.aspx</a:t>
            </a:r>
          </a:p>
          <a:p>
            <a:endParaRPr lang="en-US" dirty="0"/>
          </a:p>
          <a:p>
            <a:r>
              <a:rPr lang="en-US" dirty="0" smtClean="0"/>
              <a:t>Office 365 and Student Employee Mailbox Scenarios:</a:t>
            </a:r>
          </a:p>
          <a:p>
            <a:r>
              <a:rPr lang="en-US" dirty="0"/>
              <a:t>https://connect.ufl.edu/it/wiki/Pages/Office-365-and-Student-Employees.aspx</a:t>
            </a:r>
          </a:p>
        </p:txBody>
      </p:sp>
    </p:spTree>
    <p:extLst>
      <p:ext uri="{BB962C8B-B14F-4D97-AF65-F5344CB8AC3E}">
        <p14:creationId xmlns:p14="http://schemas.microsoft.com/office/powerpoint/2010/main" val="188198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r>
              <a:rPr lang="en-US" dirty="0" smtClean="0"/>
              <a:t>Cast: People and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Email Eligible People</a:t>
            </a:r>
          </a:p>
          <a:p>
            <a:pPr lvl="1"/>
            <a:r>
              <a:rPr lang="en-US" dirty="0" smtClean="0"/>
              <a:t>Students (S)</a:t>
            </a:r>
          </a:p>
          <a:p>
            <a:pPr lvl="1"/>
            <a:r>
              <a:rPr lang="en-US" dirty="0" smtClean="0"/>
              <a:t>Faculty (F)</a:t>
            </a:r>
          </a:p>
          <a:p>
            <a:pPr lvl="1"/>
            <a:r>
              <a:rPr lang="en-US" dirty="0" smtClean="0"/>
              <a:t>Staff (T)</a:t>
            </a:r>
          </a:p>
          <a:p>
            <a:pPr lvl="1"/>
            <a:r>
              <a:rPr lang="en-US" dirty="0" smtClean="0"/>
              <a:t>Employees (E)</a:t>
            </a:r>
          </a:p>
          <a:p>
            <a:r>
              <a:rPr lang="en-US" dirty="0" smtClean="0"/>
              <a:t>Email Ineligible People</a:t>
            </a:r>
          </a:p>
          <a:p>
            <a:pPr lvl="1"/>
            <a:r>
              <a:rPr lang="en-US" dirty="0" smtClean="0"/>
              <a:t>Member (M)</a:t>
            </a:r>
          </a:p>
          <a:p>
            <a:pPr lvl="1"/>
            <a:r>
              <a:rPr lang="en-US" dirty="0" smtClean="0"/>
              <a:t>Alumni (A)</a:t>
            </a:r>
          </a:p>
          <a:p>
            <a:pPr lvl="1"/>
            <a:r>
              <a:rPr lang="en-US" dirty="0" smtClean="0"/>
              <a:t>Affiliate (L)</a:t>
            </a:r>
          </a:p>
          <a:p>
            <a:pPr lvl="1"/>
            <a:r>
              <a:rPr lang="en-US" dirty="0" smtClean="0"/>
              <a:t>Contact (P)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en-US" dirty="0" smtClean="0"/>
              <a:t>Systems</a:t>
            </a:r>
          </a:p>
          <a:p>
            <a:pPr lvl="1"/>
            <a:r>
              <a:rPr lang="en-US" dirty="0" err="1" smtClean="0"/>
              <a:t>GatorLink</a:t>
            </a:r>
            <a:r>
              <a:rPr lang="en-US" dirty="0" smtClean="0"/>
              <a:t> Email</a:t>
            </a:r>
          </a:p>
          <a:p>
            <a:pPr lvl="2"/>
            <a:r>
              <a:rPr lang="en-US" dirty="0" smtClean="0"/>
              <a:t>UF </a:t>
            </a:r>
            <a:r>
              <a:rPr lang="en-US" dirty="0" err="1" smtClean="0"/>
              <a:t>WebMail</a:t>
            </a:r>
            <a:endParaRPr lang="en-US" dirty="0" smtClean="0"/>
          </a:p>
          <a:p>
            <a:pPr lvl="2"/>
            <a:r>
              <a:rPr lang="en-US" dirty="0" smtClean="0"/>
              <a:t>IMAP.ufl.edu</a:t>
            </a:r>
          </a:p>
          <a:p>
            <a:pPr lvl="1"/>
            <a:r>
              <a:rPr lang="en-US" dirty="0" smtClean="0"/>
              <a:t>Exchange Email</a:t>
            </a:r>
          </a:p>
          <a:p>
            <a:pPr lvl="2"/>
            <a:r>
              <a:rPr lang="en-US" dirty="0" smtClean="0"/>
              <a:t>UF Exchange</a:t>
            </a:r>
          </a:p>
          <a:p>
            <a:pPr lvl="2"/>
            <a:r>
              <a:rPr lang="en-US" dirty="0" smtClean="0"/>
              <a:t>AHC Exchange</a:t>
            </a:r>
          </a:p>
          <a:p>
            <a:pPr lvl="2"/>
            <a:r>
              <a:rPr lang="en-US" dirty="0" err="1" smtClean="0"/>
              <a:t>GatorCloud</a:t>
            </a:r>
            <a:r>
              <a:rPr lang="en-US" dirty="0" smtClean="0"/>
              <a:t> Email (O365)</a:t>
            </a:r>
          </a:p>
          <a:p>
            <a:pPr lvl="1"/>
            <a:r>
              <a:rPr lang="en-US" dirty="0" smtClean="0"/>
              <a:t>SMTP</a:t>
            </a:r>
          </a:p>
          <a:p>
            <a:pPr lvl="2"/>
            <a:r>
              <a:rPr lang="en-US" dirty="0" smtClean="0"/>
              <a:t>Smtp.ufl.edu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700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703305"/>
            <a:ext cx="7734300" cy="1887537"/>
          </a:xfrm>
        </p:spPr>
        <p:txBody>
          <a:bodyPr/>
          <a:lstStyle/>
          <a:p>
            <a:r>
              <a:rPr lang="en-US" dirty="0" smtClean="0"/>
              <a:t>Where we were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Background and history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620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3"/>
          </p:nvPr>
        </p:nvSpPr>
        <p:spPr>
          <a:xfrm>
            <a:off x="0" y="0"/>
            <a:ext cx="8515350" cy="1355834"/>
          </a:xfrm>
        </p:spPr>
        <p:txBody>
          <a:bodyPr/>
          <a:lstStyle/>
          <a:p>
            <a:r>
              <a:rPr lang="en-US" sz="3200" dirty="0" smtClean="0"/>
              <a:t>Where we were: </a:t>
            </a:r>
          </a:p>
          <a:p>
            <a:r>
              <a:rPr lang="en-US" dirty="0" smtClean="0"/>
              <a:t>Students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9833" y="1576551"/>
            <a:ext cx="814551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Where Student email lived: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Primary mailbox system: </a:t>
            </a:r>
            <a:r>
              <a:rPr lang="en-US" dirty="0" err="1" smtClean="0">
                <a:solidFill>
                  <a:prstClr val="black"/>
                </a:solidFill>
              </a:rPr>
              <a:t>GatorLink</a:t>
            </a:r>
            <a:r>
              <a:rPr lang="en-US" dirty="0" smtClean="0">
                <a:solidFill>
                  <a:prstClr val="black"/>
                </a:solidFill>
              </a:rPr>
              <a:t> Email (</a:t>
            </a:r>
            <a:r>
              <a:rPr lang="en-US" dirty="0" err="1" smtClean="0">
                <a:solidFill>
                  <a:prstClr val="black"/>
                </a:solidFill>
              </a:rPr>
              <a:t>WebMail</a:t>
            </a:r>
            <a:r>
              <a:rPr lang="en-US" dirty="0" smtClean="0">
                <a:solidFill>
                  <a:prstClr val="black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Many students auto-forward @ufl.edu externally (google/</a:t>
            </a:r>
            <a:r>
              <a:rPr lang="en-US" dirty="0" err="1" smtClean="0">
                <a:solidFill>
                  <a:prstClr val="black"/>
                </a:solidFill>
              </a:rPr>
              <a:t>hotmail</a:t>
            </a:r>
            <a:r>
              <a:rPr lang="en-US" dirty="0" smtClean="0">
                <a:solidFill>
                  <a:prstClr val="black"/>
                </a:solidFill>
              </a:rPr>
              <a:t>/</a:t>
            </a:r>
            <a:r>
              <a:rPr lang="en-US" dirty="0" err="1" smtClean="0">
                <a:solidFill>
                  <a:prstClr val="black"/>
                </a:solidFill>
              </a:rPr>
              <a:t>etc</a:t>
            </a:r>
            <a:r>
              <a:rPr lang="en-US" dirty="0" smtClean="0">
                <a:solidFill>
                  <a:prstClr val="black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Some student-employees with </a:t>
            </a:r>
            <a:r>
              <a:rPr lang="en-US" dirty="0" err="1" smtClean="0">
                <a:solidFill>
                  <a:prstClr val="black"/>
                </a:solidFill>
              </a:rPr>
              <a:t>GLMail</a:t>
            </a:r>
            <a:r>
              <a:rPr lang="en-US" dirty="0" smtClean="0">
                <a:solidFill>
                  <a:prstClr val="black"/>
                </a:solidFill>
              </a:rPr>
              <a:t> AND </a:t>
            </a:r>
            <a:r>
              <a:rPr lang="en-US" dirty="0" err="1" smtClean="0">
                <a:solidFill>
                  <a:prstClr val="black"/>
                </a:solidFill>
              </a:rPr>
              <a:t>Dept</a:t>
            </a:r>
            <a:r>
              <a:rPr lang="en-US" dirty="0" smtClean="0">
                <a:solidFill>
                  <a:prstClr val="black"/>
                </a:solidFill>
              </a:rPr>
              <a:t>-provided Exchange mailbox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How Students got UF mailbox: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Some auto-provisioning of </a:t>
            </a:r>
            <a:r>
              <a:rPr lang="en-US" dirty="0" err="1" smtClean="0">
                <a:solidFill>
                  <a:prstClr val="black"/>
                </a:solidFill>
              </a:rPr>
              <a:t>GatorLink</a:t>
            </a:r>
            <a:r>
              <a:rPr lang="en-US" dirty="0" smtClean="0">
                <a:solidFill>
                  <a:prstClr val="black"/>
                </a:solidFill>
              </a:rPr>
              <a:t> mailbox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Some self-serve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Some request-based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endParaRPr lang="en-US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854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3"/>
          </p:nvPr>
        </p:nvSpPr>
        <p:spPr>
          <a:xfrm>
            <a:off x="0" y="0"/>
            <a:ext cx="8515350" cy="1355834"/>
          </a:xfrm>
        </p:spPr>
        <p:txBody>
          <a:bodyPr/>
          <a:lstStyle/>
          <a:p>
            <a:r>
              <a:rPr lang="en-US" sz="3200" dirty="0" smtClean="0"/>
              <a:t>Where we were: </a:t>
            </a:r>
          </a:p>
          <a:p>
            <a:r>
              <a:rPr lang="en-US" dirty="0" smtClean="0"/>
              <a:t>Workforce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9833" y="1576551"/>
            <a:ext cx="814551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Where </a:t>
            </a:r>
            <a:r>
              <a:rPr lang="en-US" dirty="0" smtClean="0">
                <a:solidFill>
                  <a:prstClr val="black"/>
                </a:solidFill>
              </a:rPr>
              <a:t>Workforce (Faculty/Staff/Employee) </a:t>
            </a:r>
            <a:r>
              <a:rPr lang="en-US" dirty="0">
                <a:solidFill>
                  <a:prstClr val="black"/>
                </a:solidFill>
              </a:rPr>
              <a:t>email lived</a:t>
            </a:r>
            <a:r>
              <a:rPr lang="en-US" dirty="0" smtClean="0">
                <a:solidFill>
                  <a:prstClr val="black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Mailbox location(s) depended on College/Dept. policy and practice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Most workforce have Exchange Mailbox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Many workforce ALSO have </a:t>
            </a:r>
            <a:r>
              <a:rPr lang="en-US" dirty="0" err="1" smtClean="0">
                <a:solidFill>
                  <a:prstClr val="black"/>
                </a:solidFill>
              </a:rPr>
              <a:t>GatorLink</a:t>
            </a:r>
            <a:r>
              <a:rPr lang="en-US" dirty="0" smtClean="0">
                <a:solidFill>
                  <a:prstClr val="black"/>
                </a:solidFill>
              </a:rPr>
              <a:t> Email (</a:t>
            </a:r>
            <a:r>
              <a:rPr lang="en-US" dirty="0" err="1" smtClean="0">
                <a:solidFill>
                  <a:prstClr val="black"/>
                </a:solidFill>
              </a:rPr>
              <a:t>WebMail</a:t>
            </a:r>
            <a:r>
              <a:rPr lang="en-US" dirty="0" smtClean="0">
                <a:solidFill>
                  <a:prstClr val="black"/>
                </a:solidFill>
              </a:rPr>
              <a:t>) </a:t>
            </a:r>
            <a:endParaRPr lang="en-US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Many </a:t>
            </a:r>
            <a:r>
              <a:rPr lang="en-US" dirty="0" smtClean="0">
                <a:solidFill>
                  <a:prstClr val="black"/>
                </a:solidFill>
              </a:rPr>
              <a:t>workforce </a:t>
            </a:r>
            <a:r>
              <a:rPr lang="en-US" dirty="0">
                <a:solidFill>
                  <a:prstClr val="black"/>
                </a:solidFill>
              </a:rPr>
              <a:t>auto-forward @</a:t>
            </a:r>
            <a:r>
              <a:rPr lang="en-US" dirty="0" smtClean="0">
                <a:solidFill>
                  <a:prstClr val="black"/>
                </a:solidFill>
              </a:rPr>
              <a:t>ufl.edu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Externally (google/yahoo/</a:t>
            </a:r>
            <a:r>
              <a:rPr lang="en-US" dirty="0" err="1" smtClean="0">
                <a:solidFill>
                  <a:prstClr val="black"/>
                </a:solidFill>
              </a:rPr>
              <a:t>etc</a:t>
            </a:r>
            <a:r>
              <a:rPr lang="en-US" dirty="0" smtClean="0">
                <a:solidFill>
                  <a:prstClr val="black"/>
                </a:solidFill>
              </a:rPr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To Dept. mail server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How Workforce </a:t>
            </a:r>
            <a:r>
              <a:rPr lang="en-US" dirty="0">
                <a:solidFill>
                  <a:prstClr val="black"/>
                </a:solidFill>
              </a:rPr>
              <a:t>got UF mailbox: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Exchange: Ad-hoc provisioning by </a:t>
            </a:r>
            <a:r>
              <a:rPr lang="en-US" dirty="0" err="1" smtClean="0">
                <a:solidFill>
                  <a:prstClr val="black"/>
                </a:solidFill>
              </a:rPr>
              <a:t>Dept</a:t>
            </a:r>
            <a:r>
              <a:rPr lang="en-US" dirty="0" smtClean="0">
                <a:solidFill>
                  <a:prstClr val="black"/>
                </a:solidFill>
              </a:rPr>
              <a:t>/College IT staff</a:t>
            </a:r>
            <a:endParaRPr lang="en-US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>
                <a:solidFill>
                  <a:prstClr val="black"/>
                </a:solidFill>
              </a:rPr>
              <a:t>GLMail</a:t>
            </a:r>
            <a:r>
              <a:rPr lang="en-US" dirty="0" smtClean="0">
                <a:solidFill>
                  <a:prstClr val="black"/>
                </a:solidFill>
              </a:rPr>
              <a:t>: Self-serve or request based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endParaRPr lang="en-US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765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3"/>
          </p:nvPr>
        </p:nvSpPr>
        <p:spPr>
          <a:xfrm>
            <a:off x="0" y="0"/>
            <a:ext cx="8515350" cy="1355834"/>
          </a:xfrm>
        </p:spPr>
        <p:txBody>
          <a:bodyPr/>
          <a:lstStyle/>
          <a:p>
            <a:r>
              <a:rPr lang="en-US" sz="3200" dirty="0" smtClean="0"/>
              <a:t>Where we were: </a:t>
            </a:r>
          </a:p>
          <a:p>
            <a:r>
              <a:rPr lang="en-US" dirty="0" smtClean="0"/>
              <a:t>Other People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9833" y="1576551"/>
            <a:ext cx="814551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Who they are: Alumni, Former Students, Dept. Associate, any other ‘Member’ affiliations</a:t>
            </a:r>
          </a:p>
          <a:p>
            <a:endParaRPr lang="en-US" dirty="0" smtClean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Where Others </a:t>
            </a:r>
            <a:r>
              <a:rPr lang="en-US" dirty="0">
                <a:solidFill>
                  <a:prstClr val="black"/>
                </a:solidFill>
              </a:rPr>
              <a:t>email lived: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Alumni, Former Student, other “previous student” affiliations lived in </a:t>
            </a:r>
            <a:r>
              <a:rPr lang="en-US" dirty="0" err="1" smtClean="0">
                <a:solidFill>
                  <a:prstClr val="black"/>
                </a:solidFill>
              </a:rPr>
              <a:t>GLMail</a:t>
            </a:r>
            <a:endParaRPr lang="en-US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Many workforce-like affiliation had </a:t>
            </a:r>
            <a:r>
              <a:rPr lang="en-US" dirty="0" err="1" smtClean="0">
                <a:solidFill>
                  <a:prstClr val="black"/>
                </a:solidFill>
              </a:rPr>
              <a:t>GLMail</a:t>
            </a:r>
            <a:r>
              <a:rPr lang="en-US" dirty="0" smtClean="0">
                <a:solidFill>
                  <a:prstClr val="black"/>
                </a:solidFill>
              </a:rPr>
              <a:t>, but some have Exchange</a:t>
            </a:r>
            <a:endParaRPr lang="en-US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Many auto-forward </a:t>
            </a:r>
            <a:r>
              <a:rPr lang="en-US" dirty="0">
                <a:solidFill>
                  <a:prstClr val="black"/>
                </a:solidFill>
              </a:rPr>
              <a:t>@</a:t>
            </a:r>
            <a:r>
              <a:rPr lang="en-US" dirty="0" smtClean="0">
                <a:solidFill>
                  <a:prstClr val="black"/>
                </a:solidFill>
              </a:rPr>
              <a:t>ufl.edu externally </a:t>
            </a:r>
            <a:r>
              <a:rPr lang="en-US" dirty="0">
                <a:solidFill>
                  <a:prstClr val="black"/>
                </a:solidFill>
              </a:rPr>
              <a:t>(google/yahoo/</a:t>
            </a:r>
            <a:r>
              <a:rPr lang="en-US" dirty="0" err="1">
                <a:solidFill>
                  <a:prstClr val="black"/>
                </a:solidFill>
              </a:rPr>
              <a:t>etc</a:t>
            </a:r>
            <a:r>
              <a:rPr lang="en-US" dirty="0" smtClean="0">
                <a:solidFill>
                  <a:prstClr val="black"/>
                </a:solidFill>
              </a:rPr>
              <a:t>)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How </a:t>
            </a:r>
            <a:r>
              <a:rPr lang="en-US" dirty="0" smtClean="0">
                <a:solidFill>
                  <a:prstClr val="black"/>
                </a:solidFill>
              </a:rPr>
              <a:t>Others </a:t>
            </a:r>
            <a:r>
              <a:rPr lang="en-US" dirty="0">
                <a:solidFill>
                  <a:prstClr val="black"/>
                </a:solidFill>
              </a:rPr>
              <a:t>got UF mailbox: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Exchange: </a:t>
            </a:r>
            <a:endParaRPr lang="en-US" dirty="0" smtClean="0">
              <a:solidFill>
                <a:prstClr val="black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Ad-hoc </a:t>
            </a:r>
            <a:r>
              <a:rPr lang="en-US" dirty="0">
                <a:solidFill>
                  <a:prstClr val="black"/>
                </a:solidFill>
              </a:rPr>
              <a:t>provisioning by </a:t>
            </a:r>
            <a:r>
              <a:rPr lang="en-US" dirty="0" err="1">
                <a:solidFill>
                  <a:prstClr val="black"/>
                </a:solidFill>
              </a:rPr>
              <a:t>Dept</a:t>
            </a:r>
            <a:r>
              <a:rPr lang="en-US" dirty="0">
                <a:solidFill>
                  <a:prstClr val="black"/>
                </a:solidFill>
              </a:rPr>
              <a:t>/College IT </a:t>
            </a:r>
            <a:r>
              <a:rPr lang="en-US" dirty="0" smtClean="0">
                <a:solidFill>
                  <a:prstClr val="black"/>
                </a:solidFill>
              </a:rPr>
              <a:t>staff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Failure to de-provision via ad-hoc processes</a:t>
            </a:r>
            <a:endParaRPr lang="en-US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prstClr val="black"/>
                </a:solidFill>
              </a:rPr>
              <a:t>GLMail</a:t>
            </a:r>
            <a:r>
              <a:rPr lang="en-US" dirty="0">
                <a:solidFill>
                  <a:prstClr val="black"/>
                </a:solidFill>
              </a:rPr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Failure to de-provision ex-students, ex-workforce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Looser provisioning restrictions on ‘Member’ and Dept. Associate affiliations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336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3"/>
          </p:nvPr>
        </p:nvSpPr>
        <p:spPr>
          <a:xfrm>
            <a:off x="0" y="0"/>
            <a:ext cx="8515350" cy="1324303"/>
          </a:xfrm>
        </p:spPr>
        <p:txBody>
          <a:bodyPr/>
          <a:lstStyle/>
          <a:p>
            <a:r>
              <a:rPr lang="en-US" sz="3200" dirty="0" smtClean="0"/>
              <a:t>Where we were:</a:t>
            </a:r>
          </a:p>
          <a:p>
            <a:r>
              <a:rPr lang="en-US" dirty="0" err="1" smtClean="0"/>
              <a:t>GatorLink</a:t>
            </a:r>
            <a:r>
              <a:rPr lang="en-US" dirty="0" smtClean="0"/>
              <a:t> Email / </a:t>
            </a:r>
            <a:r>
              <a:rPr lang="en-US" dirty="0" err="1" smtClean="0"/>
              <a:t>WebMail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9833" y="1576551"/>
            <a:ext cx="814551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IMAP mailbox system with web-based IMAP client (webmail) front-end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Provided mailbox services to: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Students, Faculty, Staff, Employee, some ‘Member’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Mostly ad-hoc provisioning: self-serve, or request-based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Some auto-provisioning for </a:t>
            </a:r>
            <a:r>
              <a:rPr lang="en-US" dirty="0" smtClean="0">
                <a:solidFill>
                  <a:prstClr val="black"/>
                </a:solidFill>
              </a:rPr>
              <a:t>students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Poor de-provisioning processes resulted in unintentional service to: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Alumni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Affiliate (former students/recent attendee)</a:t>
            </a:r>
          </a:p>
          <a:p>
            <a:pPr lvl="1"/>
            <a:endParaRPr lang="en-US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21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3"/>
          </p:nvPr>
        </p:nvSpPr>
        <p:spPr>
          <a:xfrm>
            <a:off x="0" y="0"/>
            <a:ext cx="8515350" cy="1366345"/>
          </a:xfrm>
        </p:spPr>
        <p:txBody>
          <a:bodyPr/>
          <a:lstStyle/>
          <a:p>
            <a:r>
              <a:rPr lang="en-US" sz="3200" dirty="0" smtClean="0"/>
              <a:t>Where we were: </a:t>
            </a:r>
          </a:p>
          <a:p>
            <a:r>
              <a:rPr lang="en-US" dirty="0" smtClean="0"/>
              <a:t>Exchange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9833" y="1576551"/>
            <a:ext cx="814551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Historically comprised of “UF Exchange” (campus) and “AHC Exchange” (Health Center)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Provided mailbox services to: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Faculty, Staff, Employee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Also, some student employees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Mailboxes co-exist with </a:t>
            </a:r>
            <a:r>
              <a:rPr lang="en-US" dirty="0" err="1" smtClean="0">
                <a:solidFill>
                  <a:prstClr val="black"/>
                </a:solidFill>
              </a:rPr>
              <a:t>GatorLink</a:t>
            </a:r>
            <a:r>
              <a:rPr lang="en-US" dirty="0" smtClean="0">
                <a:solidFill>
                  <a:prstClr val="black"/>
                </a:solidFill>
              </a:rPr>
              <a:t> email</a:t>
            </a:r>
            <a:endParaRPr lang="en-US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Provisioning: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A</a:t>
            </a:r>
            <a:r>
              <a:rPr lang="en-US" dirty="0" smtClean="0">
                <a:solidFill>
                  <a:prstClr val="black"/>
                </a:solidFill>
              </a:rPr>
              <a:t>d-hoc provisioning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smtClean="0">
                <a:solidFill>
                  <a:prstClr val="black"/>
                </a:solidFill>
              </a:rPr>
              <a:t>by College/Dept. IT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De-provisioning: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Ad-hoc by College/Dept. IT</a:t>
            </a:r>
            <a:endParaRPr lang="en-US" dirty="0">
              <a:solidFill>
                <a:prstClr val="black"/>
              </a:solidFill>
            </a:endParaRPr>
          </a:p>
          <a:p>
            <a:pPr lvl="1"/>
            <a:endParaRPr lang="en-US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prstClr val="black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96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FIT - Powerpoint Template  - 2015 [Read-Only]" id="{6CC8278F-767F-4BDF-B409-D982CE4614F3}" vid="{0869F732-9D39-4B4C-A6F8-E023C60B1EF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609</TotalTime>
  <Words>1281</Words>
  <Application>Microsoft Office PowerPoint</Application>
  <PresentationFormat>On-screen Show (4:3)</PresentationFormat>
  <Paragraphs>281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Palatino Linotype</vt:lpstr>
      <vt:lpstr>Verdana</vt:lpstr>
      <vt:lpstr>Wingdings</vt:lpstr>
      <vt:lpstr>Office Theme</vt:lpstr>
      <vt:lpstr>State of UF Email</vt:lpstr>
      <vt:lpstr>PowerPoint Presentation</vt:lpstr>
      <vt:lpstr>PowerPoint Presentation</vt:lpstr>
      <vt:lpstr>Where we were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Where we are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Where we’re going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Florida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Keeney,Kayla N</dc:creator>
  <cp:lastModifiedBy>Todd</cp:lastModifiedBy>
  <cp:revision>39</cp:revision>
  <dcterms:created xsi:type="dcterms:W3CDTF">2015-02-16T19:46:17Z</dcterms:created>
  <dcterms:modified xsi:type="dcterms:W3CDTF">2015-04-09T01:20:47Z</dcterms:modified>
</cp:coreProperties>
</file>