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5"/>
  </p:sldMasterIdLst>
  <p:notesMasterIdLst>
    <p:notesMasterId r:id="rId16"/>
  </p:notesMasterIdLst>
  <p:handoutMasterIdLst>
    <p:handoutMasterId r:id="rId17"/>
  </p:handoutMasterIdLst>
  <p:sldIdLst>
    <p:sldId id="256" r:id="rId6"/>
    <p:sldId id="257" r:id="rId7"/>
    <p:sldId id="275" r:id="rId8"/>
    <p:sldId id="310" r:id="rId9"/>
    <p:sldId id="315" r:id="rId10"/>
    <p:sldId id="313" r:id="rId11"/>
    <p:sldId id="311" r:id="rId12"/>
    <p:sldId id="316" r:id="rId13"/>
    <p:sldId id="312" r:id="rId14"/>
    <p:sldId id="317" r:id="rId15"/>
  </p:sldIdLst>
  <p:sldSz cx="9144000" cy="6858000" type="screen4x3"/>
  <p:notesSz cx="7102475" cy="93884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notes" clrMode="gray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539B"/>
    <a:srgbClr val="F2652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4495" autoAdjust="0"/>
    <p:restoredTop sz="82924" autoAdjust="0"/>
  </p:normalViewPr>
  <p:slideViewPr>
    <p:cSldViewPr>
      <p:cViewPr varScale="1">
        <p:scale>
          <a:sx n="94" d="100"/>
          <a:sy n="94" d="100"/>
        </p:scale>
        <p:origin x="858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1578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85" d="100"/>
          <a:sy n="85" d="100"/>
        </p:scale>
        <p:origin x="2232" y="8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1.xml"/><Relationship Id="rId15" Type="http://schemas.openxmlformats.org/officeDocument/2006/relationships/slide" Target="slides/slide10.xml"/><Relationship Id="rId10" Type="http://schemas.openxmlformats.org/officeDocument/2006/relationships/slide" Target="slides/slide5.xml"/><Relationship Id="rId19" Type="http://schemas.openxmlformats.org/officeDocument/2006/relationships/viewProps" Target="viewProps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slide" Target="slides/slide9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2"/>
            <a:ext cx="3077739" cy="471347"/>
          </a:xfrm>
          <a:prstGeom prst="rect">
            <a:avLst/>
          </a:prstGeom>
        </p:spPr>
        <p:txBody>
          <a:bodyPr vert="horz" lIns="93342" tIns="46671" rIns="93342" bIns="46671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23092" y="2"/>
            <a:ext cx="3077739" cy="471347"/>
          </a:xfrm>
          <a:prstGeom prst="rect">
            <a:avLst/>
          </a:prstGeom>
        </p:spPr>
        <p:txBody>
          <a:bodyPr vert="horz" lIns="93342" tIns="46671" rIns="93342" bIns="46671" rtlCol="0"/>
          <a:lstStyle>
            <a:lvl1pPr algn="r">
              <a:defRPr sz="1200"/>
            </a:lvl1pPr>
          </a:lstStyle>
          <a:p>
            <a:fld id="{07619296-01A2-4BC9-87FA-1D135276B5C4}" type="datetimeFigureOut">
              <a:rPr lang="en-US" smtClean="0"/>
              <a:t>4/9/2015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917128"/>
            <a:ext cx="3077739" cy="471347"/>
          </a:xfrm>
          <a:prstGeom prst="rect">
            <a:avLst/>
          </a:prstGeom>
        </p:spPr>
        <p:txBody>
          <a:bodyPr vert="horz" lIns="93342" tIns="46671" rIns="93342" bIns="46671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23092" y="8917128"/>
            <a:ext cx="3077739" cy="471347"/>
          </a:xfrm>
          <a:prstGeom prst="rect">
            <a:avLst/>
          </a:prstGeom>
        </p:spPr>
        <p:txBody>
          <a:bodyPr vert="horz" lIns="93342" tIns="46671" rIns="93342" bIns="46671" rtlCol="0" anchor="b"/>
          <a:lstStyle>
            <a:lvl1pPr algn="r">
              <a:defRPr sz="1200"/>
            </a:lvl1pPr>
          </a:lstStyle>
          <a:p>
            <a:fld id="{6E347CD1-03EB-4947-A973-CA508248FD1F}" type="slidenum">
              <a:rPr lang="en-US" smtClean="0"/>
              <a:t>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034615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7739" cy="469424"/>
          </a:xfrm>
          <a:prstGeom prst="rect">
            <a:avLst/>
          </a:prstGeom>
        </p:spPr>
        <p:txBody>
          <a:bodyPr vert="horz" lIns="93858" tIns="46928" rIns="93858" bIns="4692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3092" y="0"/>
            <a:ext cx="3077739" cy="469424"/>
          </a:xfrm>
          <a:prstGeom prst="rect">
            <a:avLst/>
          </a:prstGeom>
        </p:spPr>
        <p:txBody>
          <a:bodyPr vert="horz" lIns="93858" tIns="46928" rIns="93858" bIns="46928" rtlCol="0"/>
          <a:lstStyle>
            <a:lvl1pPr algn="r">
              <a:defRPr sz="1200"/>
            </a:lvl1pPr>
          </a:lstStyle>
          <a:p>
            <a:fld id="{992B1E8E-7F94-406A-8F60-4875E82A81BA}" type="datetimeFigureOut">
              <a:rPr lang="en-US" smtClean="0"/>
              <a:t>4/9/2015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03325" y="703263"/>
            <a:ext cx="4695825" cy="35210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858" tIns="46928" rIns="93858" bIns="4692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10248" y="4459527"/>
            <a:ext cx="5681980" cy="4224814"/>
          </a:xfrm>
          <a:prstGeom prst="rect">
            <a:avLst/>
          </a:prstGeom>
        </p:spPr>
        <p:txBody>
          <a:bodyPr vert="horz" lIns="93858" tIns="46928" rIns="93858" bIns="46928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917421"/>
            <a:ext cx="3077739" cy="469424"/>
          </a:xfrm>
          <a:prstGeom prst="rect">
            <a:avLst/>
          </a:prstGeom>
        </p:spPr>
        <p:txBody>
          <a:bodyPr vert="horz" lIns="93858" tIns="46928" rIns="93858" bIns="4692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3092" y="8917421"/>
            <a:ext cx="3077739" cy="469424"/>
          </a:xfrm>
          <a:prstGeom prst="rect">
            <a:avLst/>
          </a:prstGeom>
        </p:spPr>
        <p:txBody>
          <a:bodyPr vert="horz" lIns="93858" tIns="46928" rIns="93858" bIns="46928" rtlCol="0" anchor="b"/>
          <a:lstStyle>
            <a:lvl1pPr algn="r">
              <a:defRPr sz="1200"/>
            </a:lvl1pPr>
          </a:lstStyle>
          <a:p>
            <a:fld id="{88C2876C-88C9-4B02-A966-7539C1130D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29961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C2876C-88C9-4B02-A966-7539C1130D8B}" type="slidenum">
              <a:rPr lang="en-US" smtClean="0">
                <a:solidFill>
                  <a:prstClr val="black"/>
                </a:solidFill>
              </a:rPr>
              <a:pPr/>
              <a:t>1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7449335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C2876C-88C9-4B02-A966-7539C1130D8B}" type="slidenum">
              <a:rPr lang="en-US" smtClean="0">
                <a:solidFill>
                  <a:prstClr val="black"/>
                </a:solidFill>
              </a:rPr>
              <a:pPr/>
              <a:t>2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055433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5016" indent="-175016">
              <a:buFont typeface="Arial" panose="020B0604020202020204" pitchFamily="34" charset="0"/>
              <a:buChar char="•"/>
            </a:pPr>
            <a:r>
              <a:rPr lang="en-US" dirty="0" smtClean="0"/>
              <a:t>WCM</a:t>
            </a:r>
            <a:r>
              <a:rPr lang="en-US" baseline="0" dirty="0" smtClean="0"/>
              <a:t> selection committee to find a campus wide solution to manage</a:t>
            </a:r>
          </a:p>
          <a:p>
            <a:pPr marL="641726" lvl="1" indent="-175016">
              <a:buFont typeface="Arial" panose="020B0604020202020204" pitchFamily="34" charset="0"/>
              <a:buChar char="•"/>
            </a:pPr>
            <a:r>
              <a:rPr lang="en-US" baseline="0" dirty="0" smtClean="0"/>
              <a:t>Committees comprised of representatives from many areas of campus</a:t>
            </a:r>
            <a:endParaRPr lang="en-US" dirty="0" smtClean="0"/>
          </a:p>
          <a:p>
            <a:pPr marL="175016" indent="-175016">
              <a:buFont typeface="Arial" panose="020B0604020202020204" pitchFamily="34" charset="0"/>
              <a:buChar char="•"/>
            </a:pPr>
            <a:r>
              <a:rPr lang="en-US" baseline="0" dirty="0" smtClean="0"/>
              <a:t>Security – </a:t>
            </a:r>
            <a:r>
              <a:rPr lang="en-US" baseline="0" dirty="0" err="1" smtClean="0"/>
              <a:t>Shib</a:t>
            </a:r>
            <a:r>
              <a:rPr lang="en-US" baseline="0" dirty="0" smtClean="0"/>
              <a:t> appeared easier to implement; Architecture was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C2876C-88C9-4B02-A966-7539C1130D8B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00314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C2876C-88C9-4B02-A966-7539C1130D8B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291403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C2876C-88C9-4B02-A966-7539C1130D8B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111175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C2876C-88C9-4B02-A966-7539C1130D8B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9843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162.209.78.105/terminalfour/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C2876C-88C9-4B02-A966-7539C1130D8B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909842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C2876C-88C9-4B02-A966-7539C1130D8B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814011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C2876C-88C9-4B02-A966-7539C1130D8B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98609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/>
          </a:bodyPr>
          <a:lstStyle>
            <a:lvl1pPr algn="r">
              <a:defRPr sz="4800" b="1">
                <a:solidFill>
                  <a:srgbClr val="00539B"/>
                </a:solidFill>
                <a:effectLst/>
              </a:defRPr>
            </a:lvl1pPr>
            <a:extLst/>
          </a:lstStyle>
          <a:p>
            <a:r>
              <a:rPr kumimoji="0" lang="en-US" dirty="0" smtClean="0"/>
              <a:t>Click to edit Master title style</a:t>
            </a:r>
            <a:endParaRPr kumimoji="0" lang="en-US" dirty="0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dirty="0" smtClean="0"/>
              <a:t>Click to edit Master subtitle style</a:t>
            </a:r>
            <a:endParaRPr kumimoji="0" lang="en-US" dirty="0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>
          <a:xfrm>
            <a:off x="6553200" y="4800600"/>
            <a:ext cx="1920240" cy="365760"/>
          </a:xfrm>
          <a:prstGeom prst="rect">
            <a:avLst/>
          </a:prstGeom>
        </p:spPr>
        <p:txBody>
          <a:bodyPr/>
          <a:lstStyle>
            <a:lvl1pPr algn="r">
              <a:defRPr>
                <a:solidFill>
                  <a:schemeClr val="tx1"/>
                </a:solidFill>
              </a:defRPr>
            </a:lvl1pPr>
            <a:extLst/>
          </a:lstStyle>
          <a:p>
            <a:fld id="{42F1F1E9-2AB1-44B4-980C-25193A48E369}" type="datetimeFigureOut">
              <a:rPr lang="en-US" smtClean="0"/>
              <a:pPr/>
              <a:t>4/9/2015</a:t>
            </a:fld>
            <a:endParaRPr lang="en-US" dirty="0"/>
          </a:p>
        </p:txBody>
      </p:sp>
      <p:sp>
        <p:nvSpPr>
          <p:cNvPr id="21" name="Rectangle 19"/>
          <p:cNvSpPr>
            <a:spLocks noChangeArrowheads="1"/>
          </p:cNvSpPr>
          <p:nvPr userDrawn="1"/>
        </p:nvSpPr>
        <p:spPr bwMode="auto">
          <a:xfrm>
            <a:off x="0" y="6553200"/>
            <a:ext cx="9144000" cy="304800"/>
          </a:xfrm>
          <a:prstGeom prst="rect">
            <a:avLst/>
          </a:prstGeom>
          <a:solidFill>
            <a:srgbClr val="F2652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pic>
        <p:nvPicPr>
          <p:cNvPr id="22" name="Picture 2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603429"/>
            <a:ext cx="2286000" cy="204342"/>
          </a:xfrm>
          <a:prstGeom prst="rect">
            <a:avLst/>
          </a:prstGeom>
        </p:spPr>
      </p:pic>
      <p:sp>
        <p:nvSpPr>
          <p:cNvPr id="25" name="Rectangle 19"/>
          <p:cNvSpPr>
            <a:spLocks noChangeArrowheads="1"/>
          </p:cNvSpPr>
          <p:nvPr userDrawn="1"/>
        </p:nvSpPr>
        <p:spPr bwMode="auto">
          <a:xfrm>
            <a:off x="0" y="0"/>
            <a:ext cx="9144000" cy="152400"/>
          </a:xfrm>
          <a:prstGeom prst="rect">
            <a:avLst/>
          </a:prstGeom>
          <a:solidFill>
            <a:srgbClr val="F2652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6" name="TextBox 25"/>
          <p:cNvSpPr txBox="1"/>
          <p:nvPr userDrawn="1"/>
        </p:nvSpPr>
        <p:spPr>
          <a:xfrm>
            <a:off x="7391400" y="6550223"/>
            <a:ext cx="12954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solidFill>
                  <a:schemeClr val="bg1"/>
                </a:solidFill>
              </a:rPr>
              <a:t>www.it.ufl.edu</a:t>
            </a:r>
            <a:endParaRPr lang="en-US" sz="12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dirty="0" smtClean="0"/>
              <a:t>Click to edit Master text styles</a:t>
            </a:r>
          </a:p>
          <a:p>
            <a:pPr lvl="1" eaLnBrk="1" latinLnBrk="0" hangingPunct="1"/>
            <a:r>
              <a:rPr lang="en-US" dirty="0" smtClean="0"/>
              <a:t>Second level</a:t>
            </a:r>
          </a:p>
          <a:p>
            <a:pPr lvl="2" eaLnBrk="1" latinLnBrk="0" hangingPunct="1"/>
            <a:r>
              <a:rPr lang="en-US" dirty="0" smtClean="0"/>
              <a:t>Third level</a:t>
            </a:r>
          </a:p>
          <a:p>
            <a:pPr lvl="3" eaLnBrk="1" latinLnBrk="0" hangingPunct="1"/>
            <a:r>
              <a:rPr lang="en-US" dirty="0" smtClean="0"/>
              <a:t>Fourth level</a:t>
            </a:r>
          </a:p>
          <a:p>
            <a:pPr lvl="4" eaLnBrk="1" latinLnBrk="0" hangingPunct="1"/>
            <a:r>
              <a:rPr lang="en-US" dirty="0" smtClean="0"/>
              <a:t>Fifth level</a:t>
            </a:r>
            <a:endParaRPr kumimoji="0" lang="en-US" dirty="0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>
          <a:effectLst/>
        </p:spPr>
        <p:txBody>
          <a:bodyPr rtlCol="0"/>
          <a:lstStyle>
            <a:lvl1pPr>
              <a:defRPr>
                <a:effectLst/>
              </a:defRPr>
            </a:lvl1pPr>
            <a:extLst/>
          </a:lstStyle>
          <a:p>
            <a:r>
              <a:rPr kumimoji="0" lang="en-US" dirty="0" smtClean="0"/>
              <a:t>Click to edit Master title style</a:t>
            </a:r>
            <a:endParaRPr kumimoji="0"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111250"/>
          </a:xfrm>
        </p:spPr>
        <p:txBody>
          <a:bodyPr anchor="ctr"/>
          <a:lstStyle>
            <a:lvl1pPr>
              <a:defRPr>
                <a:effectLst/>
              </a:defRPr>
            </a:lvl1pPr>
            <a:extLst/>
          </a:lstStyle>
          <a:p>
            <a:r>
              <a:rPr kumimoji="0" lang="en-US" dirty="0" smtClean="0"/>
              <a:t>Click to edit Master title style</a:t>
            </a:r>
            <a:endParaRPr kumimoji="0"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dirty="0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dirty="0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dirty="0" smtClean="0"/>
              <a:t>Click to edit Master text styles</a:t>
            </a:r>
          </a:p>
          <a:p>
            <a:pPr lvl="1" eaLnBrk="1" latinLnBrk="0" hangingPunct="1"/>
            <a:r>
              <a:rPr lang="en-US" dirty="0" smtClean="0"/>
              <a:t>Second level</a:t>
            </a:r>
          </a:p>
          <a:p>
            <a:pPr lvl="2" eaLnBrk="1" latinLnBrk="0" hangingPunct="1"/>
            <a:r>
              <a:rPr lang="en-US" dirty="0" smtClean="0"/>
              <a:t>Third level</a:t>
            </a:r>
          </a:p>
          <a:p>
            <a:pPr lvl="3" eaLnBrk="1" latinLnBrk="0" hangingPunct="1"/>
            <a:r>
              <a:rPr lang="en-US" dirty="0" smtClean="0"/>
              <a:t>Fourth level</a:t>
            </a:r>
          </a:p>
          <a:p>
            <a:pPr lvl="4" eaLnBrk="1" latinLnBrk="0" hangingPunct="1"/>
            <a:r>
              <a:rPr lang="en-US" dirty="0" smtClean="0"/>
              <a:t>Fifth level</a:t>
            </a:r>
            <a:endParaRPr kumimoji="0"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dirty="0" smtClean="0"/>
              <a:t>Click to edit Master text styles</a:t>
            </a:r>
          </a:p>
          <a:p>
            <a:pPr lvl="1" eaLnBrk="1" latinLnBrk="0" hangingPunct="1"/>
            <a:r>
              <a:rPr lang="en-US" dirty="0" smtClean="0"/>
              <a:t>Second level</a:t>
            </a:r>
          </a:p>
          <a:p>
            <a:pPr lvl="2" eaLnBrk="1" latinLnBrk="0" hangingPunct="1"/>
            <a:r>
              <a:rPr lang="en-US" dirty="0" smtClean="0"/>
              <a:t>Third level</a:t>
            </a:r>
          </a:p>
          <a:p>
            <a:pPr lvl="3" eaLnBrk="1" latinLnBrk="0" hangingPunct="1"/>
            <a:r>
              <a:rPr lang="en-US" dirty="0" smtClean="0"/>
              <a:t>Fourth level</a:t>
            </a:r>
          </a:p>
          <a:p>
            <a:pPr lvl="4" eaLnBrk="1" latinLnBrk="0" hangingPunct="1"/>
            <a:r>
              <a:rPr lang="en-US" dirty="0" smtClean="0"/>
              <a:t>Fifth level</a:t>
            </a:r>
            <a:endParaRPr kumimoji="0" lang="en-US" dirty="0"/>
          </a:p>
        </p:txBody>
      </p:sp>
      <p:sp>
        <p:nvSpPr>
          <p:cNvPr id="14" name="Rectangle 19"/>
          <p:cNvSpPr>
            <a:spLocks noChangeArrowheads="1"/>
          </p:cNvSpPr>
          <p:nvPr userDrawn="1"/>
        </p:nvSpPr>
        <p:spPr bwMode="auto">
          <a:xfrm>
            <a:off x="0" y="0"/>
            <a:ext cx="9144000" cy="152400"/>
          </a:xfrm>
          <a:prstGeom prst="rect">
            <a:avLst/>
          </a:prstGeom>
          <a:solidFill>
            <a:srgbClr val="F2652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8" name="Rectangle 19"/>
          <p:cNvSpPr>
            <a:spLocks noChangeArrowheads="1"/>
          </p:cNvSpPr>
          <p:nvPr userDrawn="1"/>
        </p:nvSpPr>
        <p:spPr bwMode="auto">
          <a:xfrm>
            <a:off x="0" y="6553200"/>
            <a:ext cx="9144000" cy="304800"/>
          </a:xfrm>
          <a:prstGeom prst="rect">
            <a:avLst/>
          </a:prstGeom>
          <a:solidFill>
            <a:srgbClr val="F2652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pic>
        <p:nvPicPr>
          <p:cNvPr id="19" name="Picture 1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603429"/>
            <a:ext cx="2286000" cy="204342"/>
          </a:xfrm>
          <a:prstGeom prst="rect">
            <a:avLst/>
          </a:prstGeom>
        </p:spPr>
      </p:pic>
      <p:sp>
        <p:nvSpPr>
          <p:cNvPr id="20" name="TextBox 19"/>
          <p:cNvSpPr txBox="1"/>
          <p:nvPr userDrawn="1"/>
        </p:nvSpPr>
        <p:spPr>
          <a:xfrm>
            <a:off x="7391400" y="6550223"/>
            <a:ext cx="12954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solidFill>
                  <a:schemeClr val="bg1"/>
                </a:solidFill>
              </a:rPr>
              <a:t>www.it.ufl.edu</a:t>
            </a:r>
            <a:endParaRPr lang="en-US" sz="1200" dirty="0">
              <a:solidFill>
                <a:schemeClr val="bg1"/>
              </a:solidFill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112838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/>
          </a:bodyPr>
          <a:lstStyle>
            <a:extLst/>
          </a:lstStyle>
          <a:p>
            <a:r>
              <a:rPr kumimoji="0" lang="en-US" dirty="0" smtClean="0"/>
              <a:t>Click to edit Master title style</a:t>
            </a:r>
            <a:endParaRPr kumimoji="0" lang="en-US" dirty="0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9" name="Rectangle 19"/>
          <p:cNvSpPr>
            <a:spLocks noChangeArrowheads="1"/>
          </p:cNvSpPr>
          <p:nvPr/>
        </p:nvSpPr>
        <p:spPr bwMode="auto">
          <a:xfrm>
            <a:off x="0" y="6553200"/>
            <a:ext cx="9144000" cy="304800"/>
          </a:xfrm>
          <a:prstGeom prst="rect">
            <a:avLst/>
          </a:prstGeom>
          <a:solidFill>
            <a:srgbClr val="F26522"/>
          </a:solidFill>
          <a:ln>
            <a:noFill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1" name="Rectangle 19"/>
          <p:cNvSpPr>
            <a:spLocks noChangeArrowheads="1"/>
          </p:cNvSpPr>
          <p:nvPr/>
        </p:nvSpPr>
        <p:spPr bwMode="auto">
          <a:xfrm>
            <a:off x="0" y="0"/>
            <a:ext cx="9144000" cy="152400"/>
          </a:xfrm>
          <a:prstGeom prst="rect">
            <a:avLst/>
          </a:prstGeom>
          <a:solidFill>
            <a:srgbClr val="F2652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pic>
        <p:nvPicPr>
          <p:cNvPr id="23" name="Picture 22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603429"/>
            <a:ext cx="2286000" cy="204342"/>
          </a:xfrm>
          <a:prstGeom prst="rect">
            <a:avLst/>
          </a:prstGeom>
        </p:spPr>
      </p:pic>
      <p:sp>
        <p:nvSpPr>
          <p:cNvPr id="24" name="TextBox 23"/>
          <p:cNvSpPr txBox="1"/>
          <p:nvPr/>
        </p:nvSpPr>
        <p:spPr>
          <a:xfrm>
            <a:off x="7391400" y="6550223"/>
            <a:ext cx="12954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solidFill>
                  <a:schemeClr val="bg1"/>
                </a:solidFill>
              </a:rPr>
              <a:t>www.it.ufl.edu</a:t>
            </a:r>
            <a:endParaRPr lang="en-US" sz="1200" dirty="0">
              <a:solidFill>
                <a:schemeClr val="bg1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9" r:id="rId3"/>
    <p:sldLayoutId id="2147483691" r:id="rId4"/>
  </p:sldLayoutIdLst>
  <p:timing>
    <p:tnLst>
      <p:par>
        <p:cTn id="1" dur="indefinite" restart="never" nodeType="tmRoot"/>
      </p:par>
    </p:tnLst>
  </p:timing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rgbClr val="00539B"/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://webservices.it.ufl.edu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" y="762000"/>
            <a:ext cx="8610600" cy="2743200"/>
          </a:xfrm>
        </p:spPr>
        <p:txBody>
          <a:bodyPr>
            <a:normAutofit/>
          </a:bodyPr>
          <a:lstStyle/>
          <a:p>
            <a:r>
              <a:rPr lang="en-US" dirty="0" smtClean="0"/>
              <a:t>Web </a:t>
            </a:r>
            <a:r>
              <a:rPr lang="en-US" dirty="0"/>
              <a:t>Content </a:t>
            </a:r>
            <a:r>
              <a:rPr lang="en-US" dirty="0" smtClean="0"/>
              <a:t>Management</a:t>
            </a:r>
            <a:br>
              <a:rPr lang="en-US" dirty="0" smtClean="0"/>
            </a:br>
            <a:r>
              <a:rPr lang="en-US" dirty="0" smtClean="0"/>
              <a:t> 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7086600" y="5410200"/>
            <a:ext cx="217932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i="1" dirty="0" smtClean="0">
                <a:solidFill>
                  <a:srgbClr val="000000"/>
                </a:solidFill>
              </a:rPr>
              <a:t>Anthony DeLorenzo</a:t>
            </a:r>
          </a:p>
          <a:p>
            <a:r>
              <a:rPr lang="en-US" sz="1400" i="1" dirty="0" smtClean="0">
                <a:solidFill>
                  <a:srgbClr val="000000"/>
                </a:solidFill>
              </a:rPr>
              <a:t>Kim </a:t>
            </a:r>
            <a:r>
              <a:rPr lang="en-US" sz="1400" i="1" dirty="0" err="1" smtClean="0">
                <a:solidFill>
                  <a:srgbClr val="000000"/>
                </a:solidFill>
              </a:rPr>
              <a:t>Standifer</a:t>
            </a:r>
            <a:endParaRPr lang="en-US" sz="1400" i="1" dirty="0" smtClean="0">
              <a:solidFill>
                <a:srgbClr val="000000"/>
              </a:solidFill>
            </a:endParaRPr>
          </a:p>
          <a:p>
            <a:r>
              <a:rPr lang="en-US" sz="1400" i="1" dirty="0" smtClean="0">
                <a:solidFill>
                  <a:srgbClr val="000000"/>
                </a:solidFill>
              </a:rPr>
              <a:t>Brandon Vega</a:t>
            </a:r>
            <a:endParaRPr lang="en-US" sz="1400" i="1" dirty="0">
              <a:solidFill>
                <a:srgbClr val="000000"/>
              </a:solidFill>
            </a:endParaRPr>
          </a:p>
        </p:txBody>
      </p:sp>
      <p:sp>
        <p:nvSpPr>
          <p:cNvPr id="10" name="Subtitle 2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/>
          <a:lstStyle/>
          <a:p>
            <a:r>
              <a:rPr lang="en-US" b="1" dirty="0" smtClean="0"/>
              <a:t>Peer2Peer</a:t>
            </a:r>
          </a:p>
          <a:p>
            <a:r>
              <a:rPr lang="en-US" b="1" dirty="0" smtClean="0"/>
              <a:t>Spring 2015</a:t>
            </a:r>
            <a:endParaRPr lang="en-US" b="1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" y="5015389"/>
            <a:ext cx="1514475" cy="1133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16538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647700" y="2209800"/>
            <a:ext cx="7848600" cy="1828800"/>
          </a:xfrm>
        </p:spPr>
        <p:txBody>
          <a:bodyPr/>
          <a:lstStyle/>
          <a:p>
            <a:pPr marL="109728" indent="0" algn="ctr">
              <a:buNone/>
            </a:pPr>
            <a:r>
              <a:rPr lang="en-US" b="1" dirty="0" smtClean="0"/>
              <a:t>UFIT Web Services</a:t>
            </a:r>
          </a:p>
          <a:p>
            <a:pPr marL="109728" indent="0" algn="ctr">
              <a:buNone/>
            </a:pPr>
            <a:r>
              <a:rPr lang="en-US" b="1" dirty="0">
                <a:hlinkClick r:id="rId2"/>
              </a:rPr>
              <a:t>http://webservices.it.ufl.edu</a:t>
            </a:r>
            <a:r>
              <a:rPr lang="en-US" b="1" dirty="0" smtClean="0">
                <a:hlinkClick r:id="rId2"/>
              </a:rPr>
              <a:t>/</a:t>
            </a:r>
            <a:r>
              <a:rPr lang="en-US" b="1" dirty="0" smtClean="0"/>
              <a:t> </a:t>
            </a:r>
            <a:endParaRPr lang="en-US" b="1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1112838"/>
          </a:xfrm>
        </p:spPr>
        <p:txBody>
          <a:bodyPr/>
          <a:lstStyle/>
          <a:p>
            <a:r>
              <a:rPr lang="en-US" dirty="0" smtClean="0"/>
              <a:t>Feedback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18524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Service Overview</a:t>
            </a:r>
          </a:p>
          <a:p>
            <a:r>
              <a:rPr lang="en-US">
                <a:latin typeface="Century Gothic" charset="0"/>
              </a:rPr>
              <a:t>Where we are now</a:t>
            </a:r>
          </a:p>
          <a:p>
            <a:r>
              <a:rPr lang="en-US">
                <a:latin typeface="Century Gothic" charset="0"/>
              </a:rPr>
              <a:t>Future </a:t>
            </a:r>
            <a:r>
              <a:rPr lang="en-US"/>
              <a:t>Improvements</a:t>
            </a:r>
          </a:p>
          <a:p>
            <a:r>
              <a:rPr lang="en-US" dirty="0"/>
              <a:t>Statistics</a:t>
            </a:r>
          </a:p>
          <a:p>
            <a:r>
              <a:rPr lang="en-US" dirty="0"/>
              <a:t>What is to come</a:t>
            </a:r>
          </a:p>
          <a:p>
            <a:r>
              <a:rPr lang="en-US" dirty="0"/>
              <a:t>Q&amp;A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Agenda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8204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109728" indent="0">
              <a:buNone/>
            </a:pPr>
            <a:r>
              <a:rPr lang="en-US" b="1" i="1" dirty="0"/>
              <a:t>TERMINALFOUR Site Manager:  manage web publishing for public facing web sites.</a:t>
            </a:r>
          </a:p>
          <a:p>
            <a:pPr marL="109728" indent="0">
              <a:buNone/>
            </a:pPr>
            <a:endParaRPr lang="en-US" b="1" i="1" dirty="0"/>
          </a:p>
          <a:p>
            <a:r>
              <a:rPr lang="en-US" dirty="0"/>
              <a:t>Centrally managed </a:t>
            </a:r>
          </a:p>
          <a:p>
            <a:r>
              <a:rPr lang="en-US" dirty="0"/>
              <a:t>Centrally supported</a:t>
            </a:r>
          </a:p>
          <a:p>
            <a:r>
              <a:rPr lang="en-US" dirty="0"/>
              <a:t>No licensing fees</a:t>
            </a:r>
          </a:p>
          <a:p>
            <a:r>
              <a:rPr lang="en-US" dirty="0"/>
              <a:t>Non-technical user-friendly</a:t>
            </a:r>
          </a:p>
          <a:p>
            <a:r>
              <a:rPr lang="en-US" dirty="0"/>
              <a:t>FREE basic hosting</a:t>
            </a:r>
          </a:p>
          <a:p>
            <a:r>
              <a:rPr lang="en-US" dirty="0"/>
              <a:t>BYOS (bring your own server)</a:t>
            </a:r>
          </a:p>
          <a:p>
            <a:r>
              <a:rPr lang="en-US" dirty="0"/>
              <a:t>Training provided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Service Overview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32622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Refinements to onboarding process</a:t>
            </a:r>
          </a:p>
          <a:p>
            <a:r>
              <a:rPr lang="en-US" dirty="0" smtClean="0"/>
              <a:t>Revision to e-Learning training </a:t>
            </a:r>
          </a:p>
          <a:p>
            <a:r>
              <a:rPr lang="en-US" dirty="0" smtClean="0"/>
              <a:t>Reduction of touch points</a:t>
            </a:r>
          </a:p>
          <a:p>
            <a:r>
              <a:rPr lang="en-US" dirty="0" smtClean="0"/>
              <a:t>Becoming more proactive</a:t>
            </a:r>
          </a:p>
          <a:p>
            <a:r>
              <a:rPr lang="en-US" dirty="0" smtClean="0"/>
              <a:t>Working closely with T4 on improvements</a:t>
            </a:r>
          </a:p>
          <a:p>
            <a:endParaRPr lang="en-US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Where we are now…	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68090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Role Granularity</a:t>
            </a:r>
          </a:p>
          <a:p>
            <a:r>
              <a:rPr lang="en-US" dirty="0"/>
              <a:t>Publish times</a:t>
            </a:r>
          </a:p>
          <a:p>
            <a:r>
              <a:rPr lang="en-US" dirty="0"/>
              <a:t>Auto-migration</a:t>
            </a:r>
          </a:p>
          <a:p>
            <a:r>
              <a:rPr lang="en-US" dirty="0"/>
              <a:t>Forms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Future Improvements</a:t>
            </a:r>
          </a:p>
        </p:txBody>
      </p:sp>
    </p:spTree>
    <p:extLst>
      <p:ext uri="{BB962C8B-B14F-4D97-AF65-F5344CB8AC3E}">
        <p14:creationId xmlns:p14="http://schemas.microsoft.com/office/powerpoint/2010/main" val="33042764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Total Enrolled in  WCM</a:t>
            </a:r>
          </a:p>
          <a:p>
            <a:pPr lvl="1"/>
            <a:r>
              <a:rPr lang="en-US" dirty="0" smtClean="0"/>
              <a:t>End Users – 187</a:t>
            </a:r>
          </a:p>
          <a:p>
            <a:pPr lvl="1"/>
            <a:r>
              <a:rPr lang="en-US" dirty="0" smtClean="0"/>
              <a:t>Technical Users – 157</a:t>
            </a:r>
            <a:endParaRPr lang="en-US" dirty="0"/>
          </a:p>
          <a:p>
            <a:pPr lvl="1"/>
            <a:endParaRPr lang="en-US" dirty="0" smtClean="0"/>
          </a:p>
          <a:p>
            <a:r>
              <a:rPr lang="en-US" dirty="0" smtClean="0"/>
              <a:t>Number of sites being setup – 65</a:t>
            </a:r>
          </a:p>
          <a:p>
            <a:endParaRPr lang="en-US" dirty="0"/>
          </a:p>
          <a:p>
            <a:r>
              <a:rPr lang="en-US" dirty="0" smtClean="0"/>
              <a:t>Early adaptors</a:t>
            </a:r>
          </a:p>
          <a:p>
            <a:pPr lvl="1"/>
            <a:r>
              <a:rPr lang="en-US" dirty="0" smtClean="0"/>
              <a:t>UFIT – 11 sites</a:t>
            </a:r>
          </a:p>
          <a:p>
            <a:pPr lvl="1"/>
            <a:r>
              <a:rPr lang="en-US" dirty="0" smtClean="0"/>
              <a:t>Provost – 3 sites</a:t>
            </a:r>
          </a:p>
          <a:p>
            <a:pPr lvl="1"/>
            <a:r>
              <a:rPr lang="en-US" dirty="0" smtClean="0"/>
              <a:t>IFAS – 2 sites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T4 Stats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54957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2437" y="1417638"/>
            <a:ext cx="7472363" cy="660399"/>
          </a:xfrm>
        </p:spPr>
        <p:txBody>
          <a:bodyPr/>
          <a:lstStyle/>
          <a:p>
            <a:r>
              <a:rPr lang="en-US" dirty="0" smtClean="0"/>
              <a:t>Site Manager version </a:t>
            </a:r>
            <a:r>
              <a:rPr lang="en-US" dirty="0"/>
              <a:t>8</a:t>
            </a:r>
            <a:endParaRPr lang="en-US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to come…</a:t>
            </a:r>
            <a:endParaRPr lang="en-US" dirty="0"/>
          </a:p>
        </p:txBody>
      </p:sp>
      <p:pic>
        <p:nvPicPr>
          <p:cNvPr id="2058" name="Picture 1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1958831"/>
            <a:ext cx="9063763" cy="46846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Line Callout 1 (No Border) 14"/>
          <p:cNvSpPr>
            <a:spLocks/>
          </p:cNvSpPr>
          <p:nvPr/>
        </p:nvSpPr>
        <p:spPr bwMode="auto">
          <a:xfrm>
            <a:off x="4298950" y="3289300"/>
            <a:ext cx="639763" cy="247650"/>
          </a:xfrm>
          <a:prstGeom prst="callout1">
            <a:avLst>
              <a:gd name="adj1" fmla="val 18750"/>
              <a:gd name="adj2" fmla="val -8333"/>
              <a:gd name="adj3" fmla="val 112500"/>
              <a:gd name="adj4" fmla="val -38333"/>
            </a:avLst>
          </a:prstGeom>
          <a:solidFill>
            <a:srgbClr val="5B9BD5"/>
          </a:solidFill>
          <a:ln w="12700">
            <a:solidFill>
              <a:srgbClr val="1F4D7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Channel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1" name="Line Callout 1 (No Border) 15"/>
          <p:cNvSpPr>
            <a:spLocks/>
          </p:cNvSpPr>
          <p:nvPr/>
        </p:nvSpPr>
        <p:spPr bwMode="auto">
          <a:xfrm>
            <a:off x="3883025" y="3821113"/>
            <a:ext cx="639763" cy="247650"/>
          </a:xfrm>
          <a:prstGeom prst="callout1">
            <a:avLst>
              <a:gd name="adj1" fmla="val 18750"/>
              <a:gd name="adj2" fmla="val -8333"/>
              <a:gd name="adj3" fmla="val 112500"/>
              <a:gd name="adj4" fmla="val -38333"/>
            </a:avLst>
          </a:prstGeom>
          <a:solidFill>
            <a:srgbClr val="5B9BD5"/>
          </a:solidFill>
          <a:ln w="12700">
            <a:solidFill>
              <a:srgbClr val="41719C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Section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2" name="Rectangle 14"/>
          <p:cNvSpPr>
            <a:spLocks noChangeArrowheads="1"/>
          </p:cNvSpPr>
          <p:nvPr/>
        </p:nvSpPr>
        <p:spPr bwMode="auto">
          <a:xfrm>
            <a:off x="1600200" y="19050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3" name="Rectangle 17"/>
          <p:cNvSpPr>
            <a:spLocks noChangeArrowheads="1"/>
          </p:cNvSpPr>
          <p:nvPr/>
        </p:nvSpPr>
        <p:spPr bwMode="auto">
          <a:xfrm>
            <a:off x="1600200" y="23622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5" name="Rectangle 18"/>
          <p:cNvSpPr>
            <a:spLocks noChangeArrowheads="1"/>
          </p:cNvSpPr>
          <p:nvPr/>
        </p:nvSpPr>
        <p:spPr bwMode="auto">
          <a:xfrm>
            <a:off x="1600200" y="542925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37726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V8 training online</a:t>
            </a:r>
          </a:p>
          <a:p>
            <a:r>
              <a:rPr lang="en-US" dirty="0" smtClean="0"/>
              <a:t>Onboarding </a:t>
            </a:r>
            <a:r>
              <a:rPr lang="en-US" dirty="0"/>
              <a:t>automation</a:t>
            </a:r>
          </a:p>
          <a:p>
            <a:r>
              <a:rPr lang="en-US" dirty="0"/>
              <a:t>New UF web design</a:t>
            </a:r>
          </a:p>
          <a:p>
            <a:r>
              <a:rPr lang="en-US" dirty="0"/>
              <a:t>T4 face to face workshops</a:t>
            </a:r>
          </a:p>
          <a:p>
            <a:pPr marL="109728" indent="0">
              <a:buNone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What is to come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73644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09600" y="1524000"/>
            <a:ext cx="8229600" cy="4525963"/>
          </a:xfrm>
        </p:spPr>
        <p:txBody>
          <a:bodyPr/>
          <a:lstStyle/>
          <a:p>
            <a:r>
              <a:rPr lang="en-US" dirty="0" smtClean="0"/>
              <a:t>What concerns do you have?</a:t>
            </a:r>
          </a:p>
          <a:p>
            <a:r>
              <a:rPr lang="en-US" dirty="0" smtClean="0"/>
              <a:t>What can we do to help?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Q&amp;A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071129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orange_blue">
      <a:dk1>
        <a:srgbClr val="000000"/>
      </a:dk1>
      <a:lt1>
        <a:sysClr val="window" lastClr="FFFFFF"/>
      </a:lt1>
      <a:dk2>
        <a:srgbClr val="000000"/>
      </a:dk2>
      <a:lt2>
        <a:srgbClr val="FFFFFF"/>
      </a:lt2>
      <a:accent1>
        <a:srgbClr val="00539B"/>
      </a:accent1>
      <a:accent2>
        <a:srgbClr val="F47836"/>
      </a:accent2>
      <a:accent3>
        <a:srgbClr val="F47836"/>
      </a:accent3>
      <a:accent4>
        <a:srgbClr val="00539B"/>
      </a:accent4>
      <a:accent5>
        <a:srgbClr val="00539B"/>
      </a:accent5>
      <a:accent6>
        <a:srgbClr val="00539B"/>
      </a:accent6>
      <a:hlink>
        <a:srgbClr val="F47836"/>
      </a:hlink>
      <a:folHlink>
        <a:srgbClr val="00539B"/>
      </a:folHlink>
    </a:clrScheme>
    <a:fontScheme name="uf:palintino">
      <a:majorFont>
        <a:latin typeface="Palatino Linotype"/>
        <a:ea typeface=""/>
        <a:cs typeface=""/>
      </a:majorFont>
      <a:minorFont>
        <a:latin typeface="Century Gothic"/>
        <a:ea typeface=""/>
        <a:cs typeface="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Assembly>Microsoft.Office.DocumentManagement, Version=14.0.0.0, Culture=neutral, PublicKeyToken=71e9bce111e9429c</Assembly>
    <Class>Microsoft.Office.DocumentManagement.Internal.DocIdHandler</Class>
    <Data/>
    <Filter/>
  </Receiver>
</spe:Receiver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E81EF52A42C124E9E90071144396471" ma:contentTypeVersion="13" ma:contentTypeDescription="Create a new document." ma:contentTypeScope="" ma:versionID="4fccddc8f3c3420fbfb6bdb4617c277c">
  <xsd:schema xmlns:xsd="http://www.w3.org/2001/XMLSchema" xmlns:xs="http://www.w3.org/2001/XMLSchema" xmlns:p="http://schemas.microsoft.com/office/2006/metadata/properties" xmlns:ns1="http://schemas.microsoft.com/sharepoint/v3" xmlns:ns2="b8498eec-3f5c-49f4-8c6f-984af9299ba8" xmlns:ns3="a5ecbd92-e1f3-4147-a592-613f5a8b7438" targetNamespace="http://schemas.microsoft.com/office/2006/metadata/properties" ma:root="true" ma:fieldsID="5ebbc8c7017c16c33484572380c68053" ns1:_="" ns2:_="" ns3:_="">
    <xsd:import namespace="http://schemas.microsoft.com/sharepoint/v3"/>
    <xsd:import namespace="b8498eec-3f5c-49f4-8c6f-984af9299ba8"/>
    <xsd:import namespace="a5ecbd92-e1f3-4147-a592-613f5a8b7438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1:RatingCount" minOccurs="0"/>
                <xsd:element ref="ns2:All_x0020_Managed_x0020_MetadataTaxHTField0" minOccurs="0"/>
                <xsd:element ref="ns2:TaxCatchAll" minOccurs="0"/>
                <xsd:element ref="ns3:eae21c9f634547f3ad4824d6d210ff17" minOccurs="0"/>
                <xsd:element ref="ns3:Description0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RatingCount" ma:index="11" nillable="true" ma:displayName="Number of Ratings" ma:decimals="0" ma:description="Number of ratings submitted" ma:internalName="RatingCount" ma:readOnly="true">
      <xsd:simpleType>
        <xsd:restriction base="dms:Number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8498eec-3f5c-49f4-8c6f-984af9299ba8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All_x0020_Managed_x0020_MetadataTaxHTField0" ma:index="13" nillable="true" ma:taxonomy="true" ma:internalName="All_x0020_Managed_x0020_MetadataTaxHTField0" ma:taxonomyFieldName="All_x0020_Managed_x0020_Metadata" ma:displayName="All Managed Metadata" ma:readOnly="false" ma:default="" ma:fieldId="{55d5d272-9e88-440d-be52-b913b741349b}" ma:taxonomyMulti="true" ma:sspId="71b86df1-7390-4c97-bba4-fb0a03386285" ma:termSetId="b99652f4-a0b8-4864-91cc-a8de3c7bf4d4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axCatchAll" ma:index="14" nillable="true" ma:displayName="Taxonomy Catch All Column" ma:hidden="true" ma:list="{d9621e44-c326-46cf-b90c-60588f1a0f66}" ma:internalName="TaxCatchAll" ma:showField="CatchAllData" ma:web="b8498eec-3f5c-49f4-8c6f-984af9299ba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5ecbd92-e1f3-4147-a592-613f5a8b7438" elementFormDefault="qualified">
    <xsd:import namespace="http://schemas.microsoft.com/office/2006/documentManagement/types"/>
    <xsd:import namespace="http://schemas.microsoft.com/office/infopath/2007/PartnerControls"/>
    <xsd:element name="eae21c9f634547f3ad4824d6d210ff17" ma:index="16" nillable="true" ma:taxonomy="true" ma:internalName="eae21c9f634547f3ad4824d6d210ff17" ma:taxonomyFieldName="All_x0020_Open_x0020_Metadata" ma:displayName="All Open Metadata" ma:default="" ma:fieldId="{eae21c9f-6345-47f3-ad48-24d6d210ff17}" ma:taxonomyMulti="true" ma:sspId="71b86df1-7390-4c97-bba4-fb0a03386285" ma:termSetId="57e79623-b9a6-4984-8ecf-bd74bb42dd12" ma:anchorId="00000000-0000-0000-0000-000000000000" ma:open="true" ma:isKeyword="false">
      <xsd:complexType>
        <xsd:sequence>
          <xsd:element ref="pc:Terms" minOccurs="0" maxOccurs="1"/>
        </xsd:sequence>
      </xsd:complexType>
    </xsd:element>
    <xsd:element name="Description0" ma:index="17" nillable="true" ma:displayName="Description" ma:internalName="Description0" ma:readOnly="fals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b8498eec-3f5c-49f4-8c6f-984af9299ba8">ENTSYS-267-23239</_dlc_DocId>
    <_dlc_DocIdUrl xmlns="b8498eec-3f5c-49f4-8c6f-984af9299ba8">
      <Url>https://connect.ufl.edu/es/ESDocumentCenter/_layouts/DocIdRedir.aspx?ID=ENTSYS-267-23239</Url>
      <Description>ENTSYS-267-23239</Description>
    </_dlc_DocIdUrl>
    <All_x0020_Managed_x0020_MetadataTaxHTField0 xmlns="b8498eec-3f5c-49f4-8c6f-984af9299ba8">
      <Terms xmlns="http://schemas.microsoft.com/office/infopath/2007/PartnerControls">
        <TermInfo xmlns="http://schemas.microsoft.com/office/infopath/2007/PartnerControls">
          <TermName xmlns="http://schemas.microsoft.com/office/infopath/2007/PartnerControls">All</TermName>
          <TermId xmlns="http://schemas.microsoft.com/office/infopath/2007/PartnerControls">29e4485b-966b-4384-9e09-6eb291753c74</TermId>
        </TermInfo>
        <TermInfo xmlns="http://schemas.microsoft.com/office/infopath/2007/PartnerControls">
          <TermName xmlns="http://schemas.microsoft.com/office/infopath/2007/PartnerControls">Template</TermName>
          <TermId xmlns="http://schemas.microsoft.com/office/infopath/2007/PartnerControls">61bf70a9-d531-46a0-8187-43d0f83ae578</TermId>
        </TermInfo>
        <TermInfo xmlns="http://schemas.microsoft.com/office/infopath/2007/PartnerControls">
          <TermName xmlns="http://schemas.microsoft.com/office/infopath/2007/PartnerControls">Microsoft</TermName>
          <TermId xmlns="http://schemas.microsoft.com/office/infopath/2007/PartnerControls">94410ac6-e4a3-49c4-8c9d-0e378caf9aac</TermId>
        </TermInfo>
        <TermInfo xmlns="http://schemas.microsoft.com/office/infopath/2007/PartnerControls">
          <TermName xmlns="http://schemas.microsoft.com/office/infopath/2007/PartnerControls">PowerPoint</TermName>
          <TermId xmlns="http://schemas.microsoft.com/office/infopath/2007/PartnerControls">cb914b8b-e745-4b86-b8ef-9704b6d3bb5c</TermId>
        </TermInfo>
      </Terms>
    </All_x0020_Managed_x0020_MetadataTaxHTField0>
    <eae21c9f634547f3ad4824d6d210ff17 xmlns="a5ecbd92-e1f3-4147-a592-613f5a8b7438">
      <Terms xmlns="http://schemas.microsoft.com/office/infopath/2007/PartnerControls"/>
    </eae21c9f634547f3ad4824d6d210ff17>
    <TaxCatchAll xmlns="b8498eec-3f5c-49f4-8c6f-984af9299ba8">
      <Value>87</Value>
      <Value>129</Value>
      <Value>159</Value>
      <Value>59</Value>
    </TaxCatchAll>
    <Description0 xmlns="a5ecbd92-e1f3-4147-a592-613f5a8b7438" xsi:nil="true"/>
  </documentManagement>
</p:properties>
</file>

<file path=customXml/item4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C8409449-7189-43F2-AAA3-2C0E1C9B9B4B}">
  <ds:schemaRefs>
    <ds:schemaRef ds:uri="http://schemas.microsoft.com/sharepoint/events"/>
  </ds:schemaRefs>
</ds:datastoreItem>
</file>

<file path=customXml/itemProps2.xml><?xml version="1.0" encoding="utf-8"?>
<ds:datastoreItem xmlns:ds="http://schemas.openxmlformats.org/officeDocument/2006/customXml" ds:itemID="{D0478DBF-084E-48BB-9EBD-CB18459EAFE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b8498eec-3f5c-49f4-8c6f-984af9299ba8"/>
    <ds:schemaRef ds:uri="a5ecbd92-e1f3-4147-a592-613f5a8b743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0DB64D8F-1FAA-49FE-8755-3425287E8F4B}">
  <ds:schemaRefs>
    <ds:schemaRef ds:uri="http://schemas.microsoft.com/office/2006/documentManagement/types"/>
    <ds:schemaRef ds:uri="http://www.w3.org/XML/1998/namespace"/>
    <ds:schemaRef ds:uri="b8498eec-3f5c-49f4-8c6f-984af9299ba8"/>
    <ds:schemaRef ds:uri="http://purl.org/dc/elements/1.1/"/>
    <ds:schemaRef ds:uri="http://purl.org/dc/dcmitype/"/>
    <ds:schemaRef ds:uri="http://purl.org/dc/terms/"/>
    <ds:schemaRef ds:uri="http://schemas.microsoft.com/sharepoint/v3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a5ecbd92-e1f3-4147-a592-613f5a8b7438"/>
  </ds:schemaRefs>
</ds:datastoreItem>
</file>

<file path=customXml/itemProps4.xml><?xml version="1.0" encoding="utf-8"?>
<ds:datastoreItem xmlns:ds="http://schemas.openxmlformats.org/officeDocument/2006/customXml" ds:itemID="{44BB2509-8C42-4407-89DE-2A3EFC1C9F6D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20202</TotalTime>
  <Words>213</Words>
  <Application>Microsoft Office PowerPoint</Application>
  <PresentationFormat>On-screen Show (4:3)</PresentationFormat>
  <Paragraphs>62</Paragraphs>
  <Slides>10</Slides>
  <Notes>9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Concourse</vt:lpstr>
      <vt:lpstr>Web Content Management   </vt:lpstr>
      <vt:lpstr>Agenda</vt:lpstr>
      <vt:lpstr>Service Overview</vt:lpstr>
      <vt:lpstr>Where we are now… </vt:lpstr>
      <vt:lpstr>Future Improvements</vt:lpstr>
      <vt:lpstr>T4 Stats</vt:lpstr>
      <vt:lpstr>What is to come…</vt:lpstr>
      <vt:lpstr>What is to come</vt:lpstr>
      <vt:lpstr>Q&amp;A</vt:lpstr>
      <vt:lpstr>Feedback</vt:lpstr>
    </vt:vector>
  </TitlesOfParts>
  <Company>University of Florida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 Template for all UFIT Units V.1</dc:title>
  <dc:creator>Cason,Wendy J</dc:creator>
  <cp:lastModifiedBy>Vega, Brandon</cp:lastModifiedBy>
  <cp:revision>203</cp:revision>
  <cp:lastPrinted>2014-04-16T02:27:22Z</cp:lastPrinted>
  <dcterms:created xsi:type="dcterms:W3CDTF">2012-05-15T19:39:03Z</dcterms:created>
  <dcterms:modified xsi:type="dcterms:W3CDTF">2015-04-09T13:22:37Z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dlc_DocIdItemGuid">
    <vt:lpwstr>3d5c42b8-2ed8-449d-8ac3-9db31119f305</vt:lpwstr>
  </property>
  <property fmtid="{D5CDD505-2E9C-101B-9397-08002B2CF9AE}" pid="3" name="ContentTypeId">
    <vt:lpwstr>0x010100BE81EF52A42C124E9E90071144396471</vt:lpwstr>
  </property>
  <property fmtid="{D5CDD505-2E9C-101B-9397-08002B2CF9AE}" pid="4" name="All Open Metadata">
    <vt:lpwstr/>
  </property>
  <property fmtid="{D5CDD505-2E9C-101B-9397-08002B2CF9AE}" pid="5" name="All Managed Metadata">
    <vt:lpwstr>59;#All|29e4485b-966b-4384-9e09-6eb291753c74;#87;#Template|61bf70a9-d531-46a0-8187-43d0f83ae578;#129;#Microsoft|94410ac6-e4a3-49c4-8c9d-0e378caf9aac;#159;#PowerPoint|cb914b8b-e745-4b86-b8ef-9704b6d3bb5c</vt:lpwstr>
  </property>
  <property fmtid="{D5CDD505-2E9C-101B-9397-08002B2CF9AE}" pid="6" name="TaxCatchAll">
    <vt:lpwstr>87;#Template|61bf70a9-d531-46a0-8187-43d0f83ae578;#129;#Microsoft|94410ac6-e4a3-49c4-8c9d-0e378caf9aac;#159;#PowerPoint|cb914b8b-e745-4b86-b8ef-9704b6d3bb5c;#59;#All|29e4485b-966b-4384-9e09-6eb291753c74</vt:lpwstr>
  </property>
</Properties>
</file>