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6" r:id="rId3"/>
    <p:sldId id="257" r:id="rId4"/>
    <p:sldId id="265" r:id="rId5"/>
    <p:sldId id="267" r:id="rId6"/>
    <p:sldId id="268" r:id="rId7"/>
    <p:sldId id="269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9B"/>
    <a:srgbClr val="F265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2" d="100"/>
          <a:sy n="132" d="100"/>
        </p:scale>
        <p:origin x="-15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/>
          </a:bodyPr>
          <a:lstStyle>
            <a:lvl1pPr algn="r">
              <a:defRPr sz="4800" b="1">
                <a:solidFill>
                  <a:srgbClr val="00539B"/>
                </a:solidFill>
                <a:effectLst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>
          <a:xfrm>
            <a:off x="6553200" y="4800600"/>
            <a:ext cx="1920240" cy="365760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  <a:extLst/>
          </a:lstStyle>
          <a:p>
            <a:fld id="{42F1F1E9-2AB1-44B4-980C-25193A48E369}" type="datetimeFigureOut">
              <a:rPr lang="en-US" smtClean="0"/>
              <a:pPr/>
              <a:t>3/25/2015</a:t>
            </a:fld>
            <a:endParaRPr lang="en-US" dirty="0"/>
          </a:p>
        </p:txBody>
      </p:sp>
      <p:sp>
        <p:nvSpPr>
          <p:cNvPr id="21" name="Rectangle 19"/>
          <p:cNvSpPr>
            <a:spLocks noChangeArrowheads="1"/>
          </p:cNvSpPr>
          <p:nvPr userDrawn="1"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rgbClr val="F2652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603429"/>
            <a:ext cx="2286000" cy="204342"/>
          </a:xfrm>
          <a:prstGeom prst="rect">
            <a:avLst/>
          </a:prstGeom>
        </p:spPr>
      </p:pic>
      <p:sp>
        <p:nvSpPr>
          <p:cNvPr id="25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F2652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Box 25"/>
          <p:cNvSpPr txBox="1"/>
          <p:nvPr userDrawn="1"/>
        </p:nvSpPr>
        <p:spPr>
          <a:xfrm>
            <a:off x="7391400" y="6550223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www.it.ufl.edu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effectLst/>
        </p:spPr>
        <p:txBody>
          <a:bodyPr rtlCol="0"/>
          <a:lstStyle>
            <a:lvl1pPr>
              <a:defRPr>
                <a:effectLst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11250"/>
          </a:xfrm>
        </p:spPr>
        <p:txBody>
          <a:bodyPr anchor="ctr"/>
          <a:lstStyle>
            <a:lvl1pPr>
              <a:defRPr>
                <a:effectLst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4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F2652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9"/>
          <p:cNvSpPr>
            <a:spLocks noChangeArrowheads="1"/>
          </p:cNvSpPr>
          <p:nvPr userDrawn="1"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rgbClr val="F2652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603429"/>
            <a:ext cx="2286000" cy="204342"/>
          </a:xfrm>
          <a:prstGeom prst="rect">
            <a:avLst/>
          </a:prstGeom>
        </p:spPr>
      </p:pic>
      <p:sp>
        <p:nvSpPr>
          <p:cNvPr id="20" name="TextBox 19"/>
          <p:cNvSpPr txBox="1"/>
          <p:nvPr userDrawn="1"/>
        </p:nvSpPr>
        <p:spPr>
          <a:xfrm>
            <a:off x="7391400" y="6550223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www.it.ufl.edu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12838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9" name="Rectangle 19"/>
          <p:cNvSpPr>
            <a:spLocks noChangeArrowheads="1"/>
          </p:cNvSpPr>
          <p:nvPr userDrawn="1"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rgbClr val="F2652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F2652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603429"/>
            <a:ext cx="2286000" cy="204342"/>
          </a:xfrm>
          <a:prstGeom prst="rect">
            <a:avLst/>
          </a:prstGeom>
        </p:spPr>
      </p:pic>
      <p:sp>
        <p:nvSpPr>
          <p:cNvPr id="24" name="TextBox 23"/>
          <p:cNvSpPr txBox="1"/>
          <p:nvPr userDrawn="1"/>
        </p:nvSpPr>
        <p:spPr>
          <a:xfrm>
            <a:off x="7391400" y="6550223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www.it.ufl.edu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9" r:id="rId3"/>
    <p:sldLayoutId id="2147483691" r:id="rId4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rgbClr val="00539B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video.ufl.ed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Recording Videoconferences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Video &amp; Collaboration Services</a:t>
            </a:r>
          </a:p>
          <a:p>
            <a:r>
              <a:rPr lang="en-US" dirty="0" smtClean="0"/>
              <a:t>Abraham </a:t>
            </a:r>
            <a:r>
              <a:rPr lang="en-US" dirty="0" err="1" smtClean="0"/>
              <a:t>Turell</a:t>
            </a:r>
            <a:r>
              <a:rPr lang="en-US" dirty="0" smtClean="0"/>
              <a:t>, CTS</a:t>
            </a:r>
            <a:endParaRPr lang="en-US" dirty="0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>
          <a:xfrm>
            <a:off x="6553200" y="4800600"/>
            <a:ext cx="1920240" cy="365760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smtClean="0"/>
              <a:t>4/9/2015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5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</a:t>
            </a:r>
          </a:p>
          <a:p>
            <a:pPr lvl="1"/>
            <a:r>
              <a:rPr lang="en-US" dirty="0" smtClean="0"/>
              <a:t>Basic recording option for UF’s videoconferencing bridging service</a:t>
            </a:r>
          </a:p>
          <a:p>
            <a:pPr lvl="1"/>
            <a:r>
              <a:rPr lang="en-US" dirty="0" smtClean="0"/>
              <a:t>Captures participants </a:t>
            </a:r>
            <a:r>
              <a:rPr lang="en-US" dirty="0"/>
              <a:t>and content in single video </a:t>
            </a:r>
            <a:r>
              <a:rPr lang="en-US" dirty="0" smtClean="0"/>
              <a:t>stream</a:t>
            </a:r>
          </a:p>
          <a:p>
            <a:pPr lvl="1"/>
            <a:r>
              <a:rPr lang="en-US" dirty="0" smtClean="0"/>
              <a:t>Use it to record…</a:t>
            </a:r>
          </a:p>
          <a:p>
            <a:pPr lvl="3"/>
            <a:r>
              <a:rPr lang="en-US" dirty="0" smtClean="0"/>
              <a:t>Lectures</a:t>
            </a:r>
          </a:p>
          <a:p>
            <a:pPr lvl="3"/>
            <a:r>
              <a:rPr lang="en-US" dirty="0" smtClean="0"/>
              <a:t>Training Sessions</a:t>
            </a:r>
          </a:p>
          <a:p>
            <a:pPr lvl="3"/>
            <a:r>
              <a:rPr lang="en-US" dirty="0" smtClean="0"/>
              <a:t>Meeting/Conferences</a:t>
            </a:r>
          </a:p>
          <a:p>
            <a:pPr lvl="3"/>
            <a:r>
              <a:rPr lang="en-US" dirty="0" smtClean="0"/>
              <a:t>Events</a:t>
            </a:r>
          </a:p>
          <a:p>
            <a:pPr lvl="1"/>
            <a:r>
              <a:rPr lang="en-US" dirty="0" smtClean="0"/>
              <a:t>Publish, store or share</a:t>
            </a:r>
            <a:endParaRPr lang="en-US" dirty="0"/>
          </a:p>
          <a:p>
            <a:endParaRPr lang="en-US" dirty="0" smtClean="0"/>
          </a:p>
          <a:p>
            <a:pPr marL="393192" lvl="1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Cisco TelePresence Content Server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35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set a videoconference to record?</a:t>
            </a:r>
          </a:p>
          <a:p>
            <a:pPr lvl="1"/>
            <a:r>
              <a:rPr lang="en-US" dirty="0" smtClean="0"/>
              <a:t>After creating the VC bridge…</a:t>
            </a:r>
          </a:p>
          <a:p>
            <a:pPr lvl="2"/>
            <a:r>
              <a:rPr lang="en-US" dirty="0" smtClean="0"/>
              <a:t>Regular users – forward confirmation email to VCS with request to record</a:t>
            </a:r>
          </a:p>
          <a:p>
            <a:pPr lvl="2"/>
            <a:r>
              <a:rPr lang="en-US" dirty="0" smtClean="0"/>
              <a:t>IT Rep’s – access thru </a:t>
            </a:r>
            <a:r>
              <a:rPr lang="en-US" u="sng" dirty="0" smtClean="0"/>
              <a:t>TMS</a:t>
            </a:r>
            <a:r>
              <a:rPr lang="en-US" dirty="0" smtClean="0"/>
              <a:t> </a:t>
            </a:r>
            <a:r>
              <a:rPr lang="en-US" u="sng" dirty="0" smtClean="0"/>
              <a:t>Admin</a:t>
            </a:r>
            <a:r>
              <a:rPr lang="en-US" dirty="0" smtClean="0"/>
              <a:t> portal</a:t>
            </a:r>
          </a:p>
          <a:p>
            <a:pPr lvl="3"/>
            <a:r>
              <a:rPr lang="en-US" dirty="0" smtClean="0"/>
              <a:t>Send access request to VCS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How does it record?</a:t>
            </a:r>
          </a:p>
          <a:p>
            <a:pPr lvl="1"/>
            <a:r>
              <a:rPr lang="en-US" dirty="0" smtClean="0"/>
              <a:t>Join’s conference as a participant</a:t>
            </a:r>
          </a:p>
          <a:p>
            <a:pPr lvl="1"/>
            <a:r>
              <a:rPr lang="en-US" dirty="0" smtClean="0"/>
              <a:t>Picks up any audio/video as one stream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Cisco TelePresence Content Server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5519278"/>
            <a:ext cx="1685925" cy="307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618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3820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Format?</a:t>
            </a:r>
          </a:p>
          <a:p>
            <a:pPr lvl="1"/>
            <a:r>
              <a:rPr lang="en-US" dirty="0" smtClean="0"/>
              <a:t>“Stacked” default display format when sharing content</a:t>
            </a:r>
          </a:p>
          <a:p>
            <a:pPr marL="393192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TCS records only in </a:t>
            </a:r>
            <a:r>
              <a:rPr lang="en-US" u="sng" dirty="0"/>
              <a:t>WMV</a:t>
            </a:r>
            <a:endParaRPr lang="en-US" dirty="0"/>
          </a:p>
          <a:p>
            <a:pPr lvl="1"/>
            <a:r>
              <a:rPr lang="en-US" dirty="0"/>
              <a:t>Can be transcoded to </a:t>
            </a:r>
            <a:r>
              <a:rPr lang="en-US" u="sng" dirty="0"/>
              <a:t>MP4</a:t>
            </a:r>
            <a:r>
              <a:rPr lang="en-US" dirty="0"/>
              <a:t> in Mediasite</a:t>
            </a:r>
          </a:p>
          <a:p>
            <a:pPr lvl="2"/>
            <a:r>
              <a:rPr lang="en-US" dirty="0"/>
              <a:t>By request </a:t>
            </a:r>
            <a:r>
              <a:rPr lang="en-US" dirty="0" smtClean="0"/>
              <a:t>only</a:t>
            </a:r>
          </a:p>
          <a:p>
            <a:endParaRPr lang="en-US" dirty="0"/>
          </a:p>
          <a:p>
            <a:r>
              <a:rPr lang="en-US" dirty="0" smtClean="0"/>
              <a:t>How are videos accessible?</a:t>
            </a:r>
          </a:p>
          <a:p>
            <a:pPr lvl="1"/>
            <a:r>
              <a:rPr lang="en-US" dirty="0" smtClean="0"/>
              <a:t>Videos are imported to Mediasite for On-Demand viewing</a:t>
            </a:r>
          </a:p>
          <a:p>
            <a:pPr lvl="2"/>
            <a:r>
              <a:rPr lang="en-US" sz="1900" dirty="0" smtClean="0"/>
              <a:t>Typically 15-30 minutes after conference ends</a:t>
            </a:r>
          </a:p>
          <a:p>
            <a:pPr lvl="1"/>
            <a:r>
              <a:rPr lang="en-US" dirty="0" smtClean="0"/>
              <a:t>Videos drop into the public VC folder or as requested</a:t>
            </a:r>
          </a:p>
          <a:p>
            <a:pPr marL="630936" lvl="2" indent="0">
              <a:buNone/>
            </a:pPr>
            <a:endParaRPr lang="en-US" dirty="0"/>
          </a:p>
          <a:p>
            <a:r>
              <a:rPr lang="en-US" dirty="0" smtClean="0"/>
              <a:t>Cost?</a:t>
            </a:r>
          </a:p>
          <a:p>
            <a:pPr lvl="1"/>
            <a:r>
              <a:rPr lang="en-US" dirty="0" smtClean="0"/>
              <a:t>Free service</a:t>
            </a:r>
          </a:p>
          <a:p>
            <a:endParaRPr lang="en-US" dirty="0"/>
          </a:p>
          <a:p>
            <a:endParaRPr lang="en-US" dirty="0" smtClean="0"/>
          </a:p>
          <a:p>
            <a:pPr marL="393192" lvl="1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Cisco TelePresence Content Server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286000"/>
            <a:ext cx="6953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1295400" y="2209800"/>
            <a:ext cx="55626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858000" y="2211600"/>
            <a:ext cx="0" cy="98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858000" y="3208200"/>
            <a:ext cx="16002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201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382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Pro’s</a:t>
            </a:r>
          </a:p>
          <a:p>
            <a:pPr lvl="1"/>
            <a:r>
              <a:rPr lang="en-US" dirty="0" smtClean="0"/>
              <a:t>Easy set-up</a:t>
            </a:r>
          </a:p>
          <a:p>
            <a:pPr lvl="1"/>
            <a:r>
              <a:rPr lang="en-US" dirty="0" smtClean="0"/>
              <a:t>Publishes to Mediasite catalogue</a:t>
            </a:r>
          </a:p>
          <a:p>
            <a:pPr lvl="1"/>
            <a:r>
              <a:rPr lang="en-US" dirty="0" smtClean="0"/>
              <a:t>Basic video editing</a:t>
            </a:r>
          </a:p>
          <a:p>
            <a:pPr lvl="1"/>
            <a:r>
              <a:rPr lang="en-US" dirty="0" smtClean="0"/>
              <a:t>No additional equipment needed (besides VC unit)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Con’s</a:t>
            </a:r>
          </a:p>
          <a:p>
            <a:pPr lvl="1"/>
            <a:r>
              <a:rPr lang="en-US" dirty="0" smtClean="0"/>
              <a:t>Not a live streaming service</a:t>
            </a:r>
          </a:p>
          <a:p>
            <a:pPr lvl="1"/>
            <a:r>
              <a:rPr lang="en-US" dirty="0" smtClean="0"/>
              <a:t>VCS only monitors connectivity, no audio or video</a:t>
            </a:r>
          </a:p>
          <a:p>
            <a:pPr lvl="1"/>
            <a:r>
              <a:rPr lang="en-US" dirty="0" smtClean="0"/>
              <a:t>Does not record Rich-Media</a:t>
            </a:r>
          </a:p>
          <a:p>
            <a:pPr lvl="2"/>
            <a:r>
              <a:rPr lang="en-US" dirty="0" smtClean="0"/>
              <a:t>Vs. Mediasite recorder</a:t>
            </a:r>
          </a:p>
          <a:p>
            <a:endParaRPr lang="en-US" dirty="0"/>
          </a:p>
          <a:p>
            <a:endParaRPr lang="en-US" dirty="0" smtClean="0"/>
          </a:p>
          <a:p>
            <a:pPr marL="393192" lvl="1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Cisco TelePresence Content Server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91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382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Proposed replacement</a:t>
            </a:r>
          </a:p>
          <a:p>
            <a:pPr lvl="2"/>
            <a:r>
              <a:rPr lang="en-US" dirty="0" smtClean="0"/>
              <a:t>Added features…</a:t>
            </a:r>
          </a:p>
          <a:p>
            <a:pPr lvl="4"/>
            <a:r>
              <a:rPr lang="en-US" dirty="0" smtClean="0"/>
              <a:t>Interactive, Dual-stream content</a:t>
            </a:r>
          </a:p>
          <a:p>
            <a:pPr lvl="4"/>
            <a:r>
              <a:rPr lang="en-US" dirty="0" smtClean="0"/>
              <a:t>Rich-Media</a:t>
            </a:r>
          </a:p>
          <a:p>
            <a:pPr lvl="4"/>
            <a:r>
              <a:rPr lang="en-US" dirty="0" smtClean="0"/>
              <a:t>Collaborative video editing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Mediasite Join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3505200"/>
            <a:ext cx="5562600" cy="291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865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pic>
        <p:nvPicPr>
          <p:cNvPr id="3074" name="Picture 2" descr="C:\Users\abraham.turell\AppData\Local\Microsoft\Windows\Temporary Internet Files\Content.IE5\E758L0PQ\question-mark[1]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016" y="1530350"/>
            <a:ext cx="3559968" cy="379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676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382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Contact us</a:t>
            </a:r>
          </a:p>
          <a:p>
            <a:pPr lvl="1"/>
            <a:r>
              <a:rPr lang="en-US" dirty="0" smtClean="0"/>
              <a:t>Phone: 352-392-HELP (4357)</a:t>
            </a:r>
          </a:p>
          <a:p>
            <a:pPr lvl="1"/>
            <a:r>
              <a:rPr lang="en-US" dirty="0" smtClean="0"/>
              <a:t>Web: </a:t>
            </a:r>
            <a:r>
              <a:rPr lang="en-US" dirty="0" smtClean="0">
                <a:hlinkClick r:id="rId2"/>
              </a:rPr>
              <a:t>http://video.ufl.edu</a:t>
            </a:r>
            <a:endParaRPr lang="en-US" dirty="0" smtClean="0"/>
          </a:p>
          <a:p>
            <a:pPr lvl="1"/>
            <a:r>
              <a:rPr lang="en-US" dirty="0" smtClean="0"/>
              <a:t>Email: video@ufl.edu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Video &amp; Collaboration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35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range_blue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00539B"/>
      </a:accent1>
      <a:accent2>
        <a:srgbClr val="F47836"/>
      </a:accent2>
      <a:accent3>
        <a:srgbClr val="F47836"/>
      </a:accent3>
      <a:accent4>
        <a:srgbClr val="00539B"/>
      </a:accent4>
      <a:accent5>
        <a:srgbClr val="00539B"/>
      </a:accent5>
      <a:accent6>
        <a:srgbClr val="00539B"/>
      </a:accent6>
      <a:hlink>
        <a:srgbClr val="F47836"/>
      </a:hlink>
      <a:folHlink>
        <a:srgbClr val="00539B"/>
      </a:folHlink>
    </a:clrScheme>
    <a:fontScheme name="uf:palintino">
      <a:majorFont>
        <a:latin typeface="Palatino Linotype"/>
        <a:ea typeface=""/>
        <a:cs typeface=""/>
      </a:majorFont>
      <a:minorFont>
        <a:latin typeface="Century Gothic"/>
        <a:ea typeface=""/>
        <a:cs typeface="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23145</TotalTime>
  <Words>253</Words>
  <Application>Microsoft Office PowerPoint</Application>
  <PresentationFormat>On-screen Show (4:3)</PresentationFormat>
  <Paragraphs>71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Recording Videoconferences</vt:lpstr>
      <vt:lpstr>Cisco TelePresence Content Server</vt:lpstr>
      <vt:lpstr>Cisco TelePresence Content Server</vt:lpstr>
      <vt:lpstr>Cisco TelePresence Content Server</vt:lpstr>
      <vt:lpstr>Cisco TelePresence Content Server</vt:lpstr>
      <vt:lpstr>Mediasite Join</vt:lpstr>
      <vt:lpstr>Questions</vt:lpstr>
      <vt:lpstr>Video &amp; Collaboration Services</vt:lpstr>
    </vt:vector>
  </TitlesOfParts>
  <Company>University of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Cason,Wendy J</dc:creator>
  <cp:lastModifiedBy>Shop</cp:lastModifiedBy>
  <cp:revision>63</cp:revision>
  <dcterms:created xsi:type="dcterms:W3CDTF">2012-05-15T19:39:03Z</dcterms:created>
  <dcterms:modified xsi:type="dcterms:W3CDTF">2015-04-02T13:50:14Z</dcterms:modified>
</cp:coreProperties>
</file>